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8"/>
  </p:notesMasterIdLst>
  <p:sldIdLst>
    <p:sldId id="256" r:id="rId2"/>
    <p:sldId id="325" r:id="rId3"/>
    <p:sldId id="279" r:id="rId4"/>
    <p:sldId id="285" r:id="rId5"/>
    <p:sldId id="327" r:id="rId6"/>
    <p:sldId id="328" r:id="rId7"/>
    <p:sldId id="283" r:id="rId8"/>
    <p:sldId id="317" r:id="rId9"/>
    <p:sldId id="323" r:id="rId10"/>
    <p:sldId id="264" r:id="rId11"/>
    <p:sldId id="322" r:id="rId12"/>
    <p:sldId id="267" r:id="rId13"/>
    <p:sldId id="324" r:id="rId14"/>
    <p:sldId id="300" r:id="rId15"/>
    <p:sldId id="326" r:id="rId16"/>
    <p:sldId id="29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CFE3481-4DC0-5320-5BA5-9DED241133D6}" name="Karin Kruuse" initials="KK" userId="S::kruuseka@ut.ee::9d3667ca-44b3-49ee-bafc-89fda7f076a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kruu" initials="k" lastIdx="20" clrIdx="0">
    <p:extLst>
      <p:ext uri="{19B8F6BF-5375-455C-9EA6-DF929625EA0E}">
        <p15:presenceInfo xmlns:p15="http://schemas.microsoft.com/office/powerpoint/2012/main" userId="kakru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FE3"/>
    <a:srgbClr val="FFFFFF"/>
    <a:srgbClr val="EFF1F3"/>
    <a:srgbClr val="667982"/>
    <a:srgbClr val="A8B7BF"/>
    <a:srgbClr val="F6F8FA"/>
    <a:srgbClr val="7D858C"/>
    <a:srgbClr val="262324"/>
    <a:srgbClr val="757C80"/>
    <a:srgbClr val="4E50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34" autoAdjust="0"/>
    <p:restoredTop sz="83637" autoAdjust="0"/>
  </p:normalViewPr>
  <p:slideViewPr>
    <p:cSldViewPr snapToGrid="0">
      <p:cViewPr varScale="1">
        <p:scale>
          <a:sx n="137" d="100"/>
          <a:sy n="137" d="100"/>
        </p:scale>
        <p:origin x="912"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7-08T13:28:33.899" idx="20">
    <p:pos x="6712" y="2296"/>
    <p:text>add co-authors</p:text>
    <p:extLst>
      <p:ext uri="{C676402C-5697-4E1C-873F-D02D1690AC5C}">
        <p15:threadingInfo xmlns:p15="http://schemas.microsoft.com/office/powerpoint/2012/main" timeZoneBias="-120"/>
      </p:ext>
    </p:extLst>
  </p:cm>
</p:cmLst>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t-E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81B2D2-06A2-4596-9391-656CA05E965F}" type="datetimeFigureOut">
              <a:rPr lang="et-EE" smtClean="0"/>
              <a:t>09.07.2025</a:t>
            </a:fld>
            <a:endParaRPr lang="et-E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t-E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t-E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t-E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F329CB-E484-4F61-9C3E-A471CEC4EF7E}" type="slidenum">
              <a:rPr lang="et-EE" smtClean="0"/>
              <a:t>‹#›</a:t>
            </a:fld>
            <a:endParaRPr lang="et-EE"/>
          </a:p>
        </p:txBody>
      </p:sp>
    </p:spTree>
    <p:extLst>
      <p:ext uri="{BB962C8B-B14F-4D97-AF65-F5344CB8AC3E}">
        <p14:creationId xmlns:p14="http://schemas.microsoft.com/office/powerpoint/2010/main" val="2749125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Karin </a:t>
            </a:r>
            <a:r>
              <a:rPr lang="en-US" dirty="0" err="1"/>
              <a:t>Kruuse</a:t>
            </a:r>
            <a:r>
              <a:rPr lang="en-US" dirty="0"/>
              <a:t>. I’m a first year PhD student at the albert Einstein Institute in Hannover and I’ll be talking about the LISA testbed we are building there.</a:t>
            </a:r>
            <a:endParaRPr lang="en-DE" dirty="0"/>
          </a:p>
        </p:txBody>
      </p:sp>
      <p:sp>
        <p:nvSpPr>
          <p:cNvPr id="4" name="Slide Number Placeholder 3"/>
          <p:cNvSpPr>
            <a:spLocks noGrp="1"/>
          </p:cNvSpPr>
          <p:nvPr>
            <p:ph type="sldNum" sz="quarter" idx="5"/>
          </p:nvPr>
        </p:nvSpPr>
        <p:spPr/>
        <p:txBody>
          <a:bodyPr/>
          <a:lstStyle/>
          <a:p>
            <a:fld id="{23F329CB-E484-4F61-9C3E-A471CEC4EF7E}" type="slidenum">
              <a:rPr lang="et-EE" smtClean="0"/>
              <a:t>1</a:t>
            </a:fld>
            <a:endParaRPr lang="et-EE"/>
          </a:p>
        </p:txBody>
      </p:sp>
    </p:spTree>
    <p:extLst>
      <p:ext uri="{BB962C8B-B14F-4D97-AF65-F5344CB8AC3E}">
        <p14:creationId xmlns:p14="http://schemas.microsoft.com/office/powerpoint/2010/main" val="1147334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10</a:t>
            </a:fld>
            <a:endParaRPr lang="et-EE"/>
          </a:p>
        </p:txBody>
      </p:sp>
    </p:spTree>
    <p:extLst>
      <p:ext uri="{BB962C8B-B14F-4D97-AF65-F5344CB8AC3E}">
        <p14:creationId xmlns:p14="http://schemas.microsoft.com/office/powerpoint/2010/main" val="1458952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DIAGRAM!</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11</a:t>
            </a:fld>
            <a:endParaRPr lang="et-EE"/>
          </a:p>
        </p:txBody>
      </p:sp>
    </p:spTree>
    <p:extLst>
      <p:ext uri="{BB962C8B-B14F-4D97-AF65-F5344CB8AC3E}">
        <p14:creationId xmlns:p14="http://schemas.microsoft.com/office/powerpoint/2010/main" val="18620851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35BB9-D77D-E4B9-39D2-B24688B64D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9D7BB2-EBB8-0C8A-EC45-DA8357908E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181CE4-8A9D-24D6-0B84-504BD5DC5513}"/>
              </a:ext>
            </a:extLst>
          </p:cNvPr>
          <p:cNvSpPr>
            <a:spLocks noGrp="1"/>
          </p:cNvSpPr>
          <p:nvPr>
            <p:ph type="body" idx="1"/>
          </p:nvPr>
        </p:nvSpPr>
        <p:spPr/>
        <p:txBody>
          <a:bodyPr/>
          <a:lstStyle/>
          <a:p>
            <a:r>
              <a:rPr lang="en-DE" dirty="0"/>
              <a:t>typo</a:t>
            </a:r>
          </a:p>
        </p:txBody>
      </p:sp>
      <p:sp>
        <p:nvSpPr>
          <p:cNvPr id="4" name="Slide Number Placeholder 3">
            <a:extLst>
              <a:ext uri="{FF2B5EF4-FFF2-40B4-BE49-F238E27FC236}">
                <a16:creationId xmlns:a16="http://schemas.microsoft.com/office/drawing/2014/main" id="{7C7312AE-4AC3-1F92-AA1C-F9F2F4DF5772}"/>
              </a:ext>
            </a:extLst>
          </p:cNvPr>
          <p:cNvSpPr>
            <a:spLocks noGrp="1"/>
          </p:cNvSpPr>
          <p:nvPr>
            <p:ph type="sldNum" sz="quarter" idx="5"/>
          </p:nvPr>
        </p:nvSpPr>
        <p:spPr/>
        <p:txBody>
          <a:bodyPr/>
          <a:lstStyle/>
          <a:p>
            <a:fld id="{23F329CB-E484-4F61-9C3E-A471CEC4EF7E}" type="slidenum">
              <a:rPr lang="et-EE" smtClean="0"/>
              <a:t>13</a:t>
            </a:fld>
            <a:endParaRPr lang="et-EE"/>
          </a:p>
        </p:txBody>
      </p:sp>
    </p:spTree>
    <p:extLst>
      <p:ext uri="{BB962C8B-B14F-4D97-AF65-F5344CB8AC3E}">
        <p14:creationId xmlns:p14="http://schemas.microsoft.com/office/powerpoint/2010/main" val="1546884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t-EE" dirty="0"/>
              <a:t>I have to remake this shit</a:t>
            </a:r>
          </a:p>
        </p:txBody>
      </p:sp>
      <p:sp>
        <p:nvSpPr>
          <p:cNvPr id="4" name="Slide Number Placeholder 3"/>
          <p:cNvSpPr>
            <a:spLocks noGrp="1"/>
          </p:cNvSpPr>
          <p:nvPr>
            <p:ph type="sldNum" sz="quarter" idx="5"/>
          </p:nvPr>
        </p:nvSpPr>
        <p:spPr/>
        <p:txBody>
          <a:bodyPr/>
          <a:lstStyle/>
          <a:p>
            <a:fld id="{23F329CB-E484-4F61-9C3E-A471CEC4EF7E}" type="slidenum">
              <a:rPr lang="et-EE" smtClean="0"/>
              <a:t>14</a:t>
            </a:fld>
            <a:endParaRPr lang="et-EE"/>
          </a:p>
        </p:txBody>
      </p:sp>
    </p:spTree>
    <p:extLst>
      <p:ext uri="{BB962C8B-B14F-4D97-AF65-F5344CB8AC3E}">
        <p14:creationId xmlns:p14="http://schemas.microsoft.com/office/powerpoint/2010/main" val="29752738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23F329CB-E484-4F61-9C3E-A471CEC4EF7E}" type="slidenum">
              <a:rPr lang="et-EE" smtClean="0"/>
              <a:t>16</a:t>
            </a:fld>
            <a:endParaRPr lang="et-EE"/>
          </a:p>
        </p:txBody>
      </p:sp>
    </p:spTree>
    <p:extLst>
      <p:ext uri="{BB962C8B-B14F-4D97-AF65-F5344CB8AC3E}">
        <p14:creationId xmlns:p14="http://schemas.microsoft.com/office/powerpoint/2010/main" val="876976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those who need a reminder, LISA is an ESA led mission to put a gravitational wave detector </a:t>
            </a:r>
            <a:r>
              <a:rPr lang="en-US" b="1" dirty="0"/>
              <a:t>in space to detect </a:t>
            </a:r>
            <a:r>
              <a:rPr lang="en-US" b="1" dirty="0" err="1"/>
              <a:t>mHz</a:t>
            </a:r>
            <a:r>
              <a:rPr lang="en-US" b="1" dirty="0"/>
              <a:t> GWs without the Newtonian noise we have here on Earth</a:t>
            </a:r>
            <a:r>
              <a:rPr lang="en-US" dirty="0"/>
              <a:t>. </a:t>
            </a:r>
            <a:endParaRPr lang="LID4096" dirty="0"/>
          </a:p>
        </p:txBody>
      </p:sp>
      <p:sp>
        <p:nvSpPr>
          <p:cNvPr id="4" name="Slide Number Placeholder 3"/>
          <p:cNvSpPr>
            <a:spLocks noGrp="1"/>
          </p:cNvSpPr>
          <p:nvPr>
            <p:ph type="sldNum" sz="quarter" idx="5"/>
          </p:nvPr>
        </p:nvSpPr>
        <p:spPr/>
        <p:txBody>
          <a:bodyPr/>
          <a:lstStyle/>
          <a:p>
            <a:fld id="{23F329CB-E484-4F61-9C3E-A471CEC4EF7E}" type="slidenum">
              <a:rPr lang="et-EE" smtClean="0"/>
              <a:t>2</a:t>
            </a:fld>
            <a:endParaRPr lang="et-EE"/>
          </a:p>
        </p:txBody>
      </p:sp>
    </p:spTree>
    <p:extLst>
      <p:ext uri="{BB962C8B-B14F-4D97-AF65-F5344CB8AC3E}">
        <p14:creationId xmlns:p14="http://schemas.microsoft.com/office/powerpoint/2010/main" val="3258902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ambitious goal, the iconic triangular constellation will train Earth on a heliocentric orbit. Due to not perfect orbits, the arm lengths are unequal which leads to the biggest noise contribution for LISA signals which is the laser noise. The arm lengths are also time varying which results in Doppler shifts on the inter-satellite laser fields. For LISA heterodyne interferometry is used – meaning the interfering light fields have slightly – MHz – different carrier/central frequencies and the resulting reading from the photodetector will oscillate at the frequency of said difference. This is what we call the </a:t>
            </a:r>
            <a:r>
              <a:rPr lang="en-US" dirty="0" err="1"/>
              <a:t>beatnote</a:t>
            </a:r>
            <a:r>
              <a:rPr lang="en-US" dirty="0"/>
              <a:t>.</a:t>
            </a:r>
          </a:p>
          <a:p>
            <a:endParaRPr lang="en-US" dirty="0"/>
          </a:p>
          <a:p>
            <a:r>
              <a:rPr lang="en-US" dirty="0"/>
              <a:t>From the intersatellite measurement we derive the distance between the spacecraft.</a:t>
            </a:r>
          </a:p>
          <a:p>
            <a:endParaRPr lang="en-US" dirty="0"/>
          </a:p>
          <a:p>
            <a:r>
              <a:rPr lang="en-US" dirty="0"/>
              <a:t>Now, in addition to the intersatellite light fields, the LISA satellites include interferometric measurements between two sources on the same satellite to measure the distances from the spacecraft to each of the test masses. This is often referred to as split interferometry for LISA.</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3</a:t>
            </a:fld>
            <a:endParaRPr lang="et-EE"/>
          </a:p>
        </p:txBody>
      </p:sp>
    </p:spTree>
    <p:extLst>
      <p:ext uri="{BB962C8B-B14F-4D97-AF65-F5344CB8AC3E}">
        <p14:creationId xmlns:p14="http://schemas.microsoft.com/office/powerpoint/2010/main" val="1511698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1" dirty="0"/>
            </a:br>
            <a:br>
              <a:rPr lang="en-US" b="1" dirty="0"/>
            </a:br>
            <a:endParaRPr lang="LID4096" b="1" dirty="0"/>
          </a:p>
        </p:txBody>
      </p:sp>
      <p:sp>
        <p:nvSpPr>
          <p:cNvPr id="4" name="Slide Number Placeholder 3"/>
          <p:cNvSpPr>
            <a:spLocks noGrp="1"/>
          </p:cNvSpPr>
          <p:nvPr>
            <p:ph type="sldNum" sz="quarter" idx="5"/>
          </p:nvPr>
        </p:nvSpPr>
        <p:spPr/>
        <p:txBody>
          <a:bodyPr/>
          <a:lstStyle/>
          <a:p>
            <a:fld id="{23F329CB-E484-4F61-9C3E-A471CEC4EF7E}" type="slidenum">
              <a:rPr lang="et-EE" smtClean="0"/>
              <a:t>4</a:t>
            </a:fld>
            <a:endParaRPr lang="et-EE"/>
          </a:p>
        </p:txBody>
      </p:sp>
    </p:spTree>
    <p:extLst>
      <p:ext uri="{BB962C8B-B14F-4D97-AF65-F5344CB8AC3E}">
        <p14:creationId xmlns:p14="http://schemas.microsoft.com/office/powerpoint/2010/main" val="2268552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1" dirty="0"/>
            </a:br>
            <a:br>
              <a:rPr lang="en-US" b="1" dirty="0"/>
            </a:br>
            <a:endParaRPr lang="LID4096" b="1" dirty="0"/>
          </a:p>
        </p:txBody>
      </p:sp>
      <p:sp>
        <p:nvSpPr>
          <p:cNvPr id="4" name="Slide Number Placeholder 3"/>
          <p:cNvSpPr>
            <a:spLocks noGrp="1"/>
          </p:cNvSpPr>
          <p:nvPr>
            <p:ph type="sldNum" sz="quarter" idx="5"/>
          </p:nvPr>
        </p:nvSpPr>
        <p:spPr/>
        <p:txBody>
          <a:bodyPr/>
          <a:lstStyle/>
          <a:p>
            <a:fld id="{23F329CB-E484-4F61-9C3E-A471CEC4EF7E}" type="slidenum">
              <a:rPr lang="et-EE" smtClean="0"/>
              <a:t>5</a:t>
            </a:fld>
            <a:endParaRPr lang="et-EE"/>
          </a:p>
        </p:txBody>
      </p:sp>
    </p:spTree>
    <p:extLst>
      <p:ext uri="{BB962C8B-B14F-4D97-AF65-F5344CB8AC3E}">
        <p14:creationId xmlns:p14="http://schemas.microsoft.com/office/powerpoint/2010/main" val="1346983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1" dirty="0"/>
            </a:br>
            <a:br>
              <a:rPr lang="en-US" b="1" dirty="0"/>
            </a:br>
            <a:endParaRPr lang="LID4096" b="1" dirty="0"/>
          </a:p>
        </p:txBody>
      </p:sp>
      <p:sp>
        <p:nvSpPr>
          <p:cNvPr id="4" name="Slide Number Placeholder 3"/>
          <p:cNvSpPr>
            <a:spLocks noGrp="1"/>
          </p:cNvSpPr>
          <p:nvPr>
            <p:ph type="sldNum" sz="quarter" idx="5"/>
          </p:nvPr>
        </p:nvSpPr>
        <p:spPr/>
        <p:txBody>
          <a:bodyPr/>
          <a:lstStyle/>
          <a:p>
            <a:fld id="{23F329CB-E484-4F61-9C3E-A471CEC4EF7E}" type="slidenum">
              <a:rPr lang="et-EE" smtClean="0"/>
              <a:t>6</a:t>
            </a:fld>
            <a:endParaRPr lang="et-EE"/>
          </a:p>
        </p:txBody>
      </p:sp>
    </p:spTree>
    <p:extLst>
      <p:ext uri="{BB962C8B-B14F-4D97-AF65-F5344CB8AC3E}">
        <p14:creationId xmlns:p14="http://schemas.microsoft.com/office/powerpoint/2010/main" val="1917236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text. Maybe add the algebra</a:t>
            </a:r>
          </a:p>
          <a:p>
            <a:r>
              <a:rPr lang="en-US" dirty="0"/>
              <a:t>This is kind of a start for the problem statement</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7</a:t>
            </a:fld>
            <a:endParaRPr lang="et-EE"/>
          </a:p>
        </p:txBody>
      </p:sp>
    </p:spTree>
    <p:extLst>
      <p:ext uri="{BB962C8B-B14F-4D97-AF65-F5344CB8AC3E}">
        <p14:creationId xmlns:p14="http://schemas.microsoft.com/office/powerpoint/2010/main" val="1916182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FA0F59-5D4A-CA2D-D89E-8A19425278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3D2982-3F57-A43A-26D7-C30F910EF8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749A46-700E-7445-7146-2841426E447C}"/>
              </a:ext>
            </a:extLst>
          </p:cNvPr>
          <p:cNvSpPr>
            <a:spLocks noGrp="1"/>
          </p:cNvSpPr>
          <p:nvPr>
            <p:ph type="body" idx="1"/>
          </p:nvPr>
        </p:nvSpPr>
        <p:spPr/>
        <p:txBody>
          <a:bodyPr/>
          <a:lstStyle/>
          <a:p>
            <a:endParaRPr lang="LID4096" b="1" dirty="0"/>
          </a:p>
        </p:txBody>
      </p:sp>
      <p:sp>
        <p:nvSpPr>
          <p:cNvPr id="4" name="Slide Number Placeholder 3">
            <a:extLst>
              <a:ext uri="{FF2B5EF4-FFF2-40B4-BE49-F238E27FC236}">
                <a16:creationId xmlns:a16="http://schemas.microsoft.com/office/drawing/2014/main" id="{36060E46-1882-BBEC-51AC-361B70068C9E}"/>
              </a:ext>
            </a:extLst>
          </p:cNvPr>
          <p:cNvSpPr>
            <a:spLocks noGrp="1"/>
          </p:cNvSpPr>
          <p:nvPr>
            <p:ph type="sldNum" sz="quarter" idx="5"/>
          </p:nvPr>
        </p:nvSpPr>
        <p:spPr/>
        <p:txBody>
          <a:bodyPr/>
          <a:lstStyle/>
          <a:p>
            <a:fld id="{23F329CB-E484-4F61-9C3E-A471CEC4EF7E}" type="slidenum">
              <a:rPr lang="et-EE" smtClean="0"/>
              <a:t>8</a:t>
            </a:fld>
            <a:endParaRPr lang="et-EE"/>
          </a:p>
        </p:txBody>
      </p:sp>
    </p:spTree>
    <p:extLst>
      <p:ext uri="{BB962C8B-B14F-4D97-AF65-F5344CB8AC3E}">
        <p14:creationId xmlns:p14="http://schemas.microsoft.com/office/powerpoint/2010/main" val="3101131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D976B1-8AAD-DECC-0159-8FC0B234A4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54D550-559C-956A-6D77-8F86A480A4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A7EA18-1B5C-2D68-E3AD-3784B5AE069D}"/>
              </a:ext>
            </a:extLst>
          </p:cNvPr>
          <p:cNvSpPr>
            <a:spLocks noGrp="1"/>
          </p:cNvSpPr>
          <p:nvPr>
            <p:ph type="body" idx="1"/>
          </p:nvPr>
        </p:nvSpPr>
        <p:spPr/>
        <p:txBody>
          <a:bodyPr/>
          <a:lstStyle/>
          <a:p>
            <a:r>
              <a:rPr lang="et-EE" dirty="0"/>
              <a:t>Decades ago a testbed was build in University of Florida. Our design, which i will soon enough get to, was very similar to ours – so it is the predecessor to our testbed. The experiments performed were able to show that with TDI it is infact possible to cancel the laser noise orders of magnitude while preserving the gravitational wave signal. The strain used here is about two orders of magnitude higher that what was expected for LISA though. Overall the testbed was largely limited by the technology of the time – the baseline noise was high and the possibilities with adding GWs were limited. The testbed also didnt include the laserfield modulation for clock noise removal.</a:t>
            </a:r>
          </a:p>
          <a:p>
            <a:endParaRPr lang="et-EE" dirty="0"/>
          </a:p>
          <a:p>
            <a:endParaRPr lang="et-EE" dirty="0"/>
          </a:p>
          <a:p>
            <a:endParaRPr lang="et-EE" dirty="0"/>
          </a:p>
        </p:txBody>
      </p:sp>
      <p:sp>
        <p:nvSpPr>
          <p:cNvPr id="4" name="Slide Number Placeholder 3">
            <a:extLst>
              <a:ext uri="{FF2B5EF4-FFF2-40B4-BE49-F238E27FC236}">
                <a16:creationId xmlns:a16="http://schemas.microsoft.com/office/drawing/2014/main" id="{F16B86E6-6763-FC4B-6A44-11F441A34C9B}"/>
              </a:ext>
            </a:extLst>
          </p:cNvPr>
          <p:cNvSpPr>
            <a:spLocks noGrp="1"/>
          </p:cNvSpPr>
          <p:nvPr>
            <p:ph type="sldNum" sz="quarter" idx="5"/>
          </p:nvPr>
        </p:nvSpPr>
        <p:spPr/>
        <p:txBody>
          <a:bodyPr/>
          <a:lstStyle/>
          <a:p>
            <a:fld id="{23F329CB-E484-4F61-9C3E-A471CEC4EF7E}" type="slidenum">
              <a:rPr lang="et-EE" smtClean="0"/>
              <a:t>9</a:t>
            </a:fld>
            <a:endParaRPr lang="et-EE"/>
          </a:p>
        </p:txBody>
      </p:sp>
    </p:spTree>
    <p:extLst>
      <p:ext uri="{BB962C8B-B14F-4D97-AF65-F5344CB8AC3E}">
        <p14:creationId xmlns:p14="http://schemas.microsoft.com/office/powerpoint/2010/main" val="3509421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223062" y="6356350"/>
            <a:ext cx="2743200" cy="365125"/>
          </a:xfrm>
        </p:spPr>
        <p:txBody>
          <a:bodyPr/>
          <a:lstStyle>
            <a:lvl1pPr>
              <a:defRPr>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lvl1pPr>
              <a:defRPr>
                <a:solidFill>
                  <a:schemeClr val="tx1">
                    <a:lumMod val="75000"/>
                  </a:schemeClr>
                </a:solidFill>
              </a:defRPr>
            </a:lvl1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2632951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LID4096"/>
              <a:t>06.02.2024</a:t>
            </a:r>
            <a:endParaRPr lang="et-EE"/>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000484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LID4096"/>
              <a:t>06.02.2024</a:t>
            </a:r>
            <a:endParaRPr lang="et-EE"/>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893299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4443" y="241069"/>
            <a:ext cx="10298083" cy="889462"/>
          </a:xfrm>
        </p:spPr>
        <p:txBody>
          <a:bodyPr>
            <a:normAutofit/>
          </a:bodyPr>
          <a:lstStyle>
            <a:lvl1pPr marL="91440">
              <a:defRPr sz="3600" b="1">
                <a:solidFill>
                  <a:srgbClr val="66798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224443" y="1161756"/>
            <a:ext cx="10515600" cy="4365423"/>
          </a:xfrm>
        </p:spPr>
        <p:txBody>
          <a:bodyPr/>
          <a:lstStyle>
            <a:lvl1pPr marL="91440">
              <a:defRPr sz="2400" b="0">
                <a:solidFill>
                  <a:srgbClr val="667982"/>
                </a:solidFill>
                <a:latin typeface="Arial" panose="020B0604020202020204" pitchFamily="34" charset="0"/>
                <a:cs typeface="Arial" panose="020B0604020202020204" pitchFamily="34" charset="0"/>
              </a:defRPr>
            </a:lvl1pPr>
            <a:lvl2pPr>
              <a:defRPr b="0">
                <a:solidFill>
                  <a:srgbClr val="667982"/>
                </a:solidFill>
                <a:latin typeface="Arial" panose="020B0604020202020204" pitchFamily="34" charset="0"/>
                <a:cs typeface="Arial" panose="020B0604020202020204" pitchFamily="34" charset="0"/>
              </a:defRPr>
            </a:lvl2pPr>
            <a:lvl3pPr>
              <a:defRPr b="0">
                <a:solidFill>
                  <a:srgbClr val="667982"/>
                </a:solidFill>
                <a:latin typeface="Arial" panose="020B0604020202020204" pitchFamily="34" charset="0"/>
                <a:cs typeface="Arial" panose="020B0604020202020204" pitchFamily="34" charset="0"/>
              </a:defRPr>
            </a:lvl3pPr>
            <a:lvl4pPr>
              <a:defRPr b="0">
                <a:solidFill>
                  <a:srgbClr val="667982"/>
                </a:solidFill>
                <a:latin typeface="Arial" panose="020B0604020202020204" pitchFamily="34" charset="0"/>
                <a:cs typeface="Arial" panose="020B0604020202020204" pitchFamily="34" charset="0"/>
              </a:defRPr>
            </a:lvl4pPr>
            <a:lvl5pPr>
              <a:defRPr b="0">
                <a:solidFill>
                  <a:srgbClr val="66798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24443" y="6356350"/>
            <a:ext cx="2743200" cy="365125"/>
          </a:xfrm>
        </p:spPr>
        <p:txBody>
          <a:bodyPr/>
          <a:lstStyle>
            <a:lvl1pPr>
              <a:defRPr>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lvl1pPr>
              <a:defRPr>
                <a:solidFill>
                  <a:schemeClr val="tx1">
                    <a:lumMod val="75000"/>
                  </a:schemeClr>
                </a:solidFill>
              </a:defRPr>
            </a:lvl1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3184781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t-EE"/>
          </a:p>
        </p:txBody>
      </p:sp>
      <p:sp>
        <p:nvSpPr>
          <p:cNvPr id="7" name="Date Placeholder 3">
            <a:extLst>
              <a:ext uri="{FF2B5EF4-FFF2-40B4-BE49-F238E27FC236}">
                <a16:creationId xmlns:a16="http://schemas.microsoft.com/office/drawing/2014/main" id="{D3CFE6F3-8EA7-20B6-44B8-4BBDC4361948}"/>
              </a:ext>
            </a:extLst>
          </p:cNvPr>
          <p:cNvSpPr txBox="1">
            <a:spLocks/>
          </p:cNvSpPr>
          <p:nvPr userDrawn="1"/>
        </p:nvSpPr>
        <p:spPr>
          <a:xfrm>
            <a:off x="376843" y="65087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t-EE"/>
              <a:t>28.08.2023</a:t>
            </a:r>
            <a:endParaRPr lang="et-EE" dirty="0"/>
          </a:p>
        </p:txBody>
      </p:sp>
      <p:sp>
        <p:nvSpPr>
          <p:cNvPr id="8" name="Slide Number Placeholder 5">
            <a:extLst>
              <a:ext uri="{FF2B5EF4-FFF2-40B4-BE49-F238E27FC236}">
                <a16:creationId xmlns:a16="http://schemas.microsoft.com/office/drawing/2014/main" id="{F3BAF38B-E3FE-B466-B6EB-A14DD731454D}"/>
              </a:ext>
            </a:extLst>
          </p:cNvPr>
          <p:cNvSpPr txBox="1">
            <a:spLocks/>
          </p:cNvSpPr>
          <p:nvPr userDrawn="1"/>
        </p:nvSpPr>
        <p:spPr>
          <a:xfrm>
            <a:off x="8763000" y="6508750"/>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2883320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418075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LID4096"/>
              <a:t>06.02.2024</a:t>
            </a:r>
            <a:endParaRPr lang="et-EE"/>
          </a:p>
        </p:txBody>
      </p:sp>
      <p:sp>
        <p:nvSpPr>
          <p:cNvPr id="8" name="Footer Placeholder 7"/>
          <p:cNvSpPr>
            <a:spLocks noGrp="1"/>
          </p:cNvSpPr>
          <p:nvPr>
            <p:ph type="ftr" sz="quarter" idx="11"/>
          </p:nvPr>
        </p:nvSpPr>
        <p:spPr/>
        <p:txBody>
          <a:bodyPr/>
          <a:lstStyle/>
          <a:p>
            <a:endParaRPr lang="et-EE"/>
          </a:p>
        </p:txBody>
      </p:sp>
      <p:sp>
        <p:nvSpPr>
          <p:cNvPr id="9" name="Slide Number Placeholder 8"/>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95068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LID4096"/>
              <a:t>06.02.2024</a:t>
            </a:r>
            <a:endParaRPr lang="et-EE"/>
          </a:p>
        </p:txBody>
      </p:sp>
      <p:sp>
        <p:nvSpPr>
          <p:cNvPr id="4" name="Footer Placeholder 3"/>
          <p:cNvSpPr>
            <a:spLocks noGrp="1"/>
          </p:cNvSpPr>
          <p:nvPr>
            <p:ph type="ftr" sz="quarter" idx="11"/>
          </p:nvPr>
        </p:nvSpPr>
        <p:spPr/>
        <p:txBody>
          <a:bodyPr/>
          <a:lstStyle/>
          <a:p>
            <a:endParaRPr lang="et-EE"/>
          </a:p>
        </p:txBody>
      </p:sp>
      <p:sp>
        <p:nvSpPr>
          <p:cNvPr id="5" name="Slide Number Placeholder 4"/>
          <p:cNvSpPr>
            <a:spLocks noGrp="1"/>
          </p:cNvSpPr>
          <p:nvPr>
            <p:ph type="sldNum" sz="quarter" idx="12"/>
          </p:nvPr>
        </p:nvSpPr>
        <p:spPr/>
        <p:txBody>
          <a:bodyPr/>
          <a:lstStyle/>
          <a:p>
            <a:fld id="{9F39E346-B1F3-4075-BD67-234EF0F10AC6}" type="slidenum">
              <a:rPr lang="et-EE" smtClean="0"/>
              <a:t>‹#›</a:t>
            </a:fld>
            <a:endParaRPr lang="et-EE"/>
          </a:p>
        </p:txBody>
      </p:sp>
      <p:sp>
        <p:nvSpPr>
          <p:cNvPr id="6" name="Title 1">
            <a:extLst>
              <a:ext uri="{FF2B5EF4-FFF2-40B4-BE49-F238E27FC236}">
                <a16:creationId xmlns:a16="http://schemas.microsoft.com/office/drawing/2014/main" id="{0069F6E4-9020-7783-DE83-4C47CF315C3E}"/>
              </a:ext>
            </a:extLst>
          </p:cNvPr>
          <p:cNvSpPr>
            <a:spLocks noGrp="1"/>
          </p:cNvSpPr>
          <p:nvPr>
            <p:ph type="title"/>
          </p:nvPr>
        </p:nvSpPr>
        <p:spPr>
          <a:xfrm>
            <a:off x="224443" y="241069"/>
            <a:ext cx="10298083" cy="889462"/>
          </a:xfrm>
        </p:spPr>
        <p:txBody>
          <a:bodyPr>
            <a:normAutofit/>
          </a:bodyPr>
          <a:lstStyle>
            <a:lvl1pPr marL="91440">
              <a:defRPr sz="3200" b="1">
                <a:solidFill>
                  <a:schemeClr val="tx1">
                    <a:lumMod val="95000"/>
                  </a:schemeClr>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594470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LID4096"/>
              <a:t>06.02.2024</a:t>
            </a:r>
            <a:endParaRPr lang="et-EE"/>
          </a:p>
        </p:txBody>
      </p:sp>
      <p:sp>
        <p:nvSpPr>
          <p:cNvPr id="3" name="Footer Placeholder 2"/>
          <p:cNvSpPr>
            <a:spLocks noGrp="1"/>
          </p:cNvSpPr>
          <p:nvPr>
            <p:ph type="ftr" sz="quarter" idx="11"/>
          </p:nvPr>
        </p:nvSpPr>
        <p:spPr/>
        <p:txBody>
          <a:bodyPr/>
          <a:lstStyle/>
          <a:p>
            <a:endParaRPr lang="et-EE"/>
          </a:p>
        </p:txBody>
      </p:sp>
      <p:sp>
        <p:nvSpPr>
          <p:cNvPr id="4" name="Slide Number Placeholder 3"/>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374633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192504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586981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t-EE"/>
          </a:p>
        </p:txBody>
      </p:sp>
      <p:sp>
        <p:nvSpPr>
          <p:cNvPr id="6" name="Slide Number Placeholder 5"/>
          <p:cNvSpPr>
            <a:spLocks noGrp="1"/>
          </p:cNvSpPr>
          <p:nvPr>
            <p:ph type="sldNum" sz="quarter" idx="4"/>
          </p:nvPr>
        </p:nvSpPr>
        <p:spPr>
          <a:xfrm>
            <a:off x="9250679" y="6356350"/>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9F39E346-B1F3-4075-BD67-234EF0F10AC6}" type="slidenum">
              <a:rPr lang="et-EE" smtClean="0"/>
              <a:pPr/>
              <a:t>‹#›</a:t>
            </a:fld>
            <a:endParaRPr lang="et-EE" dirty="0"/>
          </a:p>
        </p:txBody>
      </p:sp>
      <p:pic>
        <p:nvPicPr>
          <p:cNvPr id="8" name="Picture 7">
            <a:extLst>
              <a:ext uri="{FF2B5EF4-FFF2-40B4-BE49-F238E27FC236}">
                <a16:creationId xmlns:a16="http://schemas.microsoft.com/office/drawing/2014/main" id="{11120F3F-ED94-5F04-CD7E-9282CDBF9CBC}"/>
              </a:ext>
            </a:extLst>
          </p:cNvPr>
          <p:cNvPicPr>
            <a:picLocks noChangeAspect="1"/>
          </p:cNvPicPr>
          <p:nvPr userDrawn="1"/>
        </p:nvPicPr>
        <p:blipFill>
          <a:blip r:embed="rId13"/>
          <a:stretch>
            <a:fillRect/>
          </a:stretch>
        </p:blipFill>
        <p:spPr>
          <a:xfrm>
            <a:off x="8825378" y="0"/>
            <a:ext cx="3168501" cy="1088832"/>
          </a:xfrm>
          <a:prstGeom prst="rect">
            <a:avLst/>
          </a:prstGeom>
        </p:spPr>
      </p:pic>
    </p:spTree>
    <p:extLst>
      <p:ext uri="{BB962C8B-B14F-4D97-AF65-F5344CB8AC3E}">
        <p14:creationId xmlns:p14="http://schemas.microsoft.com/office/powerpoint/2010/main" val="1449894241"/>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b="1" kern="1200">
          <a:solidFill>
            <a:srgbClr val="667982"/>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b="1"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1"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1"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1"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1"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2C0DE-565F-000C-3EEA-F6099D3D648C}"/>
              </a:ext>
            </a:extLst>
          </p:cNvPr>
          <p:cNvSpPr>
            <a:spLocks noGrp="1"/>
          </p:cNvSpPr>
          <p:nvPr>
            <p:ph type="ctrTitle"/>
          </p:nvPr>
        </p:nvSpPr>
        <p:spPr>
          <a:xfrm>
            <a:off x="0" y="1122363"/>
            <a:ext cx="12192000" cy="2387600"/>
          </a:xfrm>
        </p:spPr>
        <p:txBody>
          <a:bodyPr>
            <a:normAutofit/>
          </a:bodyPr>
          <a:lstStyle/>
          <a:p>
            <a:r>
              <a:rPr lang="en-US" sz="4000" b="1" noProof="0" dirty="0">
                <a:latin typeface="Arial" panose="020B0604020202020204" pitchFamily="34" charset="0"/>
                <a:cs typeface="Arial" panose="020B0604020202020204" pitchFamily="34" charset="0"/>
              </a:rPr>
              <a:t>Testbed for Validating Second-Generation TDI and Clock Noise Correction for LISA</a:t>
            </a:r>
          </a:p>
        </p:txBody>
      </p:sp>
      <p:sp>
        <p:nvSpPr>
          <p:cNvPr id="3" name="Subtitle 2">
            <a:extLst>
              <a:ext uri="{FF2B5EF4-FFF2-40B4-BE49-F238E27FC236}">
                <a16:creationId xmlns:a16="http://schemas.microsoft.com/office/drawing/2014/main" id="{EED6BFAB-E9D0-DE83-B9D8-ED08B206570D}"/>
              </a:ext>
            </a:extLst>
          </p:cNvPr>
          <p:cNvSpPr>
            <a:spLocks noGrp="1"/>
          </p:cNvSpPr>
          <p:nvPr>
            <p:ph type="subTitle" idx="1"/>
          </p:nvPr>
        </p:nvSpPr>
        <p:spPr/>
        <p:txBody>
          <a:bodyPr/>
          <a:lstStyle/>
          <a:p>
            <a:pPr algn="r"/>
            <a:r>
              <a:rPr lang="en-US" noProof="0" dirty="0">
                <a:solidFill>
                  <a:srgbClr val="A8B7BF"/>
                </a:solidFill>
                <a:latin typeface="Arial" panose="020B0604020202020204" pitchFamily="34" charset="0"/>
                <a:cs typeface="Arial" panose="020B0604020202020204" pitchFamily="34" charset="0"/>
              </a:rPr>
              <a:t>Karin Kruuse</a:t>
            </a:r>
          </a:p>
        </p:txBody>
      </p:sp>
      <p:sp>
        <p:nvSpPr>
          <p:cNvPr id="4" name="Date Placeholder 3">
            <a:extLst>
              <a:ext uri="{FF2B5EF4-FFF2-40B4-BE49-F238E27FC236}">
                <a16:creationId xmlns:a16="http://schemas.microsoft.com/office/drawing/2014/main" id="{14352F94-4D68-9AD9-C559-7E17DBBC93F0}"/>
              </a:ext>
            </a:extLst>
          </p:cNvPr>
          <p:cNvSpPr>
            <a:spLocks noGrp="1"/>
          </p:cNvSpPr>
          <p:nvPr>
            <p:ph type="dt" sz="half" idx="10"/>
          </p:nvPr>
        </p:nvSpPr>
        <p:spPr/>
        <p:txBody>
          <a:bodyPr/>
          <a:lstStyle/>
          <a:p>
            <a:r>
              <a:rPr lang="en-US" dirty="0">
                <a:solidFill>
                  <a:srgbClr val="A8B7BF"/>
                </a:solidFill>
                <a:latin typeface="Arial" panose="020B0604020202020204" pitchFamily="34" charset="0"/>
                <a:cs typeface="Arial" panose="020B0604020202020204" pitchFamily="34" charset="0"/>
              </a:rPr>
              <a:t>14</a:t>
            </a:r>
            <a:r>
              <a:rPr lang="en-US" noProof="0" dirty="0">
                <a:solidFill>
                  <a:srgbClr val="A8B7BF"/>
                </a:solidFill>
                <a:latin typeface="Arial" panose="020B0604020202020204" pitchFamily="34" charset="0"/>
                <a:cs typeface="Arial" panose="020B0604020202020204" pitchFamily="34" charset="0"/>
              </a:rPr>
              <a:t>.07.2025</a:t>
            </a:r>
          </a:p>
        </p:txBody>
      </p:sp>
      <p:sp>
        <p:nvSpPr>
          <p:cNvPr id="5" name="Footer Placeholder 4">
            <a:extLst>
              <a:ext uri="{FF2B5EF4-FFF2-40B4-BE49-F238E27FC236}">
                <a16:creationId xmlns:a16="http://schemas.microsoft.com/office/drawing/2014/main" id="{C03BCC36-20FE-4E78-BB90-ED47F88B2F2E}"/>
              </a:ext>
            </a:extLst>
          </p:cNvPr>
          <p:cNvSpPr>
            <a:spLocks noGrp="1"/>
          </p:cNvSpPr>
          <p:nvPr>
            <p:ph type="ftr" sz="quarter" idx="11"/>
          </p:nvPr>
        </p:nvSpPr>
        <p:spPr>
          <a:xfrm>
            <a:off x="3351253" y="6356350"/>
            <a:ext cx="5226469" cy="365125"/>
          </a:xfrm>
        </p:spPr>
        <p:txBody>
          <a:bodyPr/>
          <a:lstStyle/>
          <a:p>
            <a:r>
              <a:rPr lang="en-US" sz="1400" b="1" dirty="0">
                <a:solidFill>
                  <a:srgbClr val="A8B7BF"/>
                </a:solidFill>
                <a:effectLst/>
                <a:latin typeface="Arial" panose="020B0604020202020204" pitchFamily="34" charset="0"/>
                <a:cs typeface="Arial" panose="020B0604020202020204" pitchFamily="34" charset="0"/>
              </a:rPr>
              <a:t>16th </a:t>
            </a:r>
            <a:r>
              <a:rPr lang="en-US" sz="1400" b="1" dirty="0" err="1">
                <a:solidFill>
                  <a:srgbClr val="A8B7BF"/>
                </a:solidFill>
                <a:effectLst/>
                <a:latin typeface="Arial" panose="020B0604020202020204" pitchFamily="34" charset="0"/>
                <a:cs typeface="Arial" panose="020B0604020202020204" pitchFamily="34" charset="0"/>
              </a:rPr>
              <a:t>Edoardo</a:t>
            </a:r>
            <a:r>
              <a:rPr lang="en-US" sz="1400" b="1" dirty="0">
                <a:solidFill>
                  <a:srgbClr val="A8B7BF"/>
                </a:solidFill>
                <a:effectLst/>
                <a:latin typeface="Arial" panose="020B0604020202020204" pitchFamily="34" charset="0"/>
                <a:cs typeface="Arial" panose="020B0604020202020204" pitchFamily="34" charset="0"/>
              </a:rPr>
              <a:t> </a:t>
            </a:r>
            <a:r>
              <a:rPr lang="en-US" sz="1400" b="1" dirty="0" err="1">
                <a:solidFill>
                  <a:srgbClr val="A8B7BF"/>
                </a:solidFill>
                <a:effectLst/>
                <a:latin typeface="Arial" panose="020B0604020202020204" pitchFamily="34" charset="0"/>
                <a:cs typeface="Arial" panose="020B0604020202020204" pitchFamily="34" charset="0"/>
              </a:rPr>
              <a:t>Amaldi</a:t>
            </a:r>
            <a:r>
              <a:rPr lang="en-US" sz="1400" b="1" dirty="0">
                <a:solidFill>
                  <a:srgbClr val="A8B7BF"/>
                </a:solidFill>
                <a:effectLst/>
                <a:latin typeface="Arial" panose="020B0604020202020204" pitchFamily="34" charset="0"/>
                <a:cs typeface="Arial" panose="020B0604020202020204" pitchFamily="34" charset="0"/>
              </a:rPr>
              <a:t> Conference on Gravitational Waves</a:t>
            </a:r>
          </a:p>
        </p:txBody>
      </p:sp>
    </p:spTree>
    <p:extLst>
      <p:ext uri="{BB962C8B-B14F-4D97-AF65-F5344CB8AC3E}">
        <p14:creationId xmlns:p14="http://schemas.microsoft.com/office/powerpoint/2010/main" val="1829742012"/>
      </p:ext>
    </p:extLst>
  </p:cSld>
  <p:clrMapOvr>
    <a:masterClrMapping/>
  </p:clrMapOvr>
  <mc:AlternateContent xmlns:mc="http://schemas.openxmlformats.org/markup-compatibility/2006" xmlns:p14="http://schemas.microsoft.com/office/powerpoint/2010/main">
    <mc:Choice Requires="p14">
      <p:transition spd="slow" p14:dur="2000" advTm="38201"/>
    </mc:Choice>
    <mc:Fallback xmlns="">
      <p:transition spd="slow" advTm="3820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8A139-ADB5-9AB8-AEFE-E5B924210F38}"/>
              </a:ext>
            </a:extLst>
          </p:cNvPr>
          <p:cNvSpPr>
            <a:spLocks noGrp="1"/>
          </p:cNvSpPr>
          <p:nvPr>
            <p:ph type="title"/>
          </p:nvPr>
        </p:nvSpPr>
        <p:spPr/>
        <p:txBody>
          <a:bodyPr/>
          <a:lstStyle/>
          <a:p>
            <a:r>
              <a:rPr lang="en-US" noProof="0" dirty="0" err="1"/>
              <a:t>miniLISA</a:t>
            </a:r>
            <a:endParaRPr lang="en-US" noProof="0" dirty="0"/>
          </a:p>
        </p:txBody>
      </p:sp>
      <p:sp>
        <p:nvSpPr>
          <p:cNvPr id="3" name="Content Placeholder 2">
            <a:extLst>
              <a:ext uri="{FF2B5EF4-FFF2-40B4-BE49-F238E27FC236}">
                <a16:creationId xmlns:a16="http://schemas.microsoft.com/office/drawing/2014/main" id="{E65A3E38-B1D3-18DA-0767-FE77DB1DAC37}"/>
              </a:ext>
            </a:extLst>
          </p:cNvPr>
          <p:cNvSpPr>
            <a:spLocks noGrp="1"/>
          </p:cNvSpPr>
          <p:nvPr>
            <p:ph idx="1"/>
          </p:nvPr>
        </p:nvSpPr>
        <p:spPr>
          <a:xfrm>
            <a:off x="348620" y="1130531"/>
            <a:ext cx="11301513" cy="5225819"/>
          </a:xfrm>
        </p:spPr>
        <p:txBody>
          <a:bodyPr>
            <a:normAutofit/>
          </a:bodyPr>
          <a:lstStyle/>
          <a:p>
            <a:pPr marL="0" indent="0">
              <a:buNone/>
            </a:pPr>
            <a:r>
              <a:rPr lang="en-US" dirty="0" err="1"/>
              <a:t>miniLISA</a:t>
            </a:r>
            <a:r>
              <a:rPr lang="en-US" dirty="0"/>
              <a:t> is a hardware testbed that aims to simulate LISA’s signal chain and test whether we can recover a gravitational wave signal from a realistic, noisy system.</a:t>
            </a:r>
            <a:endParaRPr lang="en-US" noProof="0" dirty="0"/>
          </a:p>
          <a:p>
            <a:pPr marL="0" indent="0">
              <a:buNone/>
            </a:pPr>
            <a:r>
              <a:rPr lang="en-US" dirty="0"/>
              <a:t>To start with, w</a:t>
            </a:r>
            <a:r>
              <a:rPr lang="en-US" noProof="0" dirty="0"/>
              <a:t>e want to test the combination of </a:t>
            </a:r>
            <a:r>
              <a:rPr lang="en-US" noProof="0" dirty="0">
                <a:highlight>
                  <a:srgbClr val="D8DFE3"/>
                </a:highlight>
              </a:rPr>
              <a:t>second generation TDI</a:t>
            </a:r>
            <a:r>
              <a:rPr lang="en-US" noProof="0" dirty="0"/>
              <a:t> and the </a:t>
            </a:r>
            <a:r>
              <a:rPr lang="en-US" noProof="0" dirty="0">
                <a:highlight>
                  <a:srgbClr val="D8DFE3"/>
                </a:highlight>
              </a:rPr>
              <a:t>clock noise removal</a:t>
            </a:r>
            <a:r>
              <a:rPr lang="en-US" noProof="0" dirty="0"/>
              <a:t> post</a:t>
            </a:r>
            <a:r>
              <a:rPr lang="et-EE" dirty="0"/>
              <a:t>-</a:t>
            </a:r>
            <a:r>
              <a:rPr lang="en-US" noProof="0" dirty="0"/>
              <a:t>processing methods on </a:t>
            </a:r>
            <a:r>
              <a:rPr lang="en-US" noProof="0" dirty="0">
                <a:highlight>
                  <a:srgbClr val="D8DFE3"/>
                </a:highlight>
              </a:rPr>
              <a:t>experimental data</a:t>
            </a:r>
            <a:r>
              <a:rPr lang="en-US" noProof="0" dirty="0"/>
              <a:t>.</a:t>
            </a:r>
          </a:p>
          <a:p>
            <a:pPr marL="0" indent="0">
              <a:buNone/>
            </a:pPr>
            <a:r>
              <a:rPr lang="en-US" dirty="0" err="1"/>
              <a:t>miniLISA</a:t>
            </a:r>
            <a:r>
              <a:rPr lang="en-US" dirty="0"/>
              <a:t> could also offer a substitute to modelled noise sources included in current data analysis.</a:t>
            </a:r>
            <a:endParaRPr lang="en-US" noProof="0" dirty="0"/>
          </a:p>
          <a:p>
            <a:pPr marL="0" indent="0">
              <a:buNone/>
            </a:pPr>
            <a:endParaRPr lang="en-US" noProof="0" dirty="0"/>
          </a:p>
        </p:txBody>
      </p:sp>
      <p:sp>
        <p:nvSpPr>
          <p:cNvPr id="4" name="Slide Number Placeholder 3">
            <a:extLst>
              <a:ext uri="{FF2B5EF4-FFF2-40B4-BE49-F238E27FC236}">
                <a16:creationId xmlns:a16="http://schemas.microsoft.com/office/drawing/2014/main" id="{35100162-FBF5-4B66-9DF2-F0CE085A4FA4}"/>
              </a:ext>
            </a:extLst>
          </p:cNvPr>
          <p:cNvSpPr>
            <a:spLocks noGrp="1"/>
          </p:cNvSpPr>
          <p:nvPr>
            <p:ph type="sldNum" sz="quarter" idx="12"/>
          </p:nvPr>
        </p:nvSpPr>
        <p:spPr/>
        <p:txBody>
          <a:bodyPr/>
          <a:lstStyle/>
          <a:p>
            <a:fld id="{9F39E346-B1F3-4075-BD67-234EF0F10AC6}" type="slidenum">
              <a:rPr lang="en-US" noProof="0" smtClean="0"/>
              <a:pPr/>
              <a:t>10</a:t>
            </a:fld>
            <a:endParaRPr lang="en-US" noProof="0" dirty="0"/>
          </a:p>
        </p:txBody>
      </p:sp>
    </p:spTree>
    <p:extLst>
      <p:ext uri="{BB962C8B-B14F-4D97-AF65-F5344CB8AC3E}">
        <p14:creationId xmlns:p14="http://schemas.microsoft.com/office/powerpoint/2010/main" val="2708538199"/>
      </p:ext>
    </p:extLst>
  </p:cSld>
  <p:clrMapOvr>
    <a:masterClrMapping/>
  </p:clrMapOvr>
  <mc:AlternateContent xmlns:mc="http://schemas.openxmlformats.org/markup-compatibility/2006" xmlns:p14="http://schemas.microsoft.com/office/powerpoint/2010/main">
    <mc:Choice Requires="p14">
      <p:transition spd="slow" p14:dur="2000" advTm="114088"/>
    </mc:Choice>
    <mc:Fallback xmlns="">
      <p:transition spd="slow" advTm="11408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6B943-D49C-727C-A350-31F5A3331D69}"/>
              </a:ext>
            </a:extLst>
          </p:cNvPr>
          <p:cNvSpPr>
            <a:spLocks noGrp="1"/>
          </p:cNvSpPr>
          <p:nvPr>
            <p:ph type="title"/>
          </p:nvPr>
        </p:nvSpPr>
        <p:spPr/>
        <p:txBody>
          <a:bodyPr/>
          <a:lstStyle/>
          <a:p>
            <a:r>
              <a:rPr lang="en-US" dirty="0"/>
              <a:t>Current Status</a:t>
            </a:r>
            <a:endParaRPr lang="et-EE" dirty="0"/>
          </a:p>
        </p:txBody>
      </p:sp>
      <p:sp>
        <p:nvSpPr>
          <p:cNvPr id="3" name="Content Placeholder 2">
            <a:extLst>
              <a:ext uri="{FF2B5EF4-FFF2-40B4-BE49-F238E27FC236}">
                <a16:creationId xmlns:a16="http://schemas.microsoft.com/office/drawing/2014/main" id="{F2A83280-550A-07EE-A9E9-6A0C4D0811D9}"/>
              </a:ext>
            </a:extLst>
          </p:cNvPr>
          <p:cNvSpPr>
            <a:spLocks noGrp="1"/>
          </p:cNvSpPr>
          <p:nvPr>
            <p:ph idx="1"/>
          </p:nvPr>
        </p:nvSpPr>
        <p:spPr>
          <a:xfrm>
            <a:off x="224443" y="1161756"/>
            <a:ext cx="11493424" cy="4652022"/>
          </a:xfrm>
        </p:spPr>
        <p:txBody>
          <a:bodyPr/>
          <a:lstStyle/>
          <a:p>
            <a:pPr marL="0" indent="0">
              <a:buNone/>
            </a:pPr>
            <a:r>
              <a:rPr lang="et-EE" dirty="0"/>
              <a:t>A </a:t>
            </a:r>
            <a:r>
              <a:rPr lang="et-EE" dirty="0">
                <a:highlight>
                  <a:srgbClr val="D8DFE3"/>
                </a:highlight>
              </a:rPr>
              <a:t>fully electronic</a:t>
            </a:r>
            <a:r>
              <a:rPr lang="et-EE" dirty="0"/>
              <a:t> implementation of the interferometry system together with a </a:t>
            </a:r>
            <a:r>
              <a:rPr lang="et-EE" dirty="0">
                <a:highlight>
                  <a:srgbClr val="D8DFE3"/>
                </a:highlight>
              </a:rPr>
              <a:t>delay and gravitational wave injection</a:t>
            </a:r>
            <a:r>
              <a:rPr lang="et-EE" dirty="0"/>
              <a:t> has already been developed and is being tested.</a:t>
            </a:r>
          </a:p>
          <a:p>
            <a:r>
              <a:rPr lang="et-EE" dirty="0"/>
              <a:t>Time varying delays</a:t>
            </a:r>
            <a:endParaRPr lang="en-US" dirty="0"/>
          </a:p>
          <a:p>
            <a:r>
              <a:rPr lang="en-US" dirty="0"/>
              <a:t>Doppler shifts for both the carrier and sidebands</a:t>
            </a:r>
          </a:p>
          <a:p>
            <a:r>
              <a:rPr lang="en-US" dirty="0"/>
              <a:t>Gravitational wave injection</a:t>
            </a:r>
          </a:p>
          <a:p>
            <a:endParaRPr lang="en-US" dirty="0"/>
          </a:p>
          <a:p>
            <a:endParaRPr lang="et-EE" dirty="0"/>
          </a:p>
        </p:txBody>
      </p:sp>
      <p:sp>
        <p:nvSpPr>
          <p:cNvPr id="4" name="Slide Number Placeholder 3">
            <a:extLst>
              <a:ext uri="{FF2B5EF4-FFF2-40B4-BE49-F238E27FC236}">
                <a16:creationId xmlns:a16="http://schemas.microsoft.com/office/drawing/2014/main" id="{A09F8D17-7164-DAC5-01A1-F8F2126DE6DE}"/>
              </a:ext>
            </a:extLst>
          </p:cNvPr>
          <p:cNvSpPr>
            <a:spLocks noGrp="1"/>
          </p:cNvSpPr>
          <p:nvPr>
            <p:ph type="sldNum" sz="quarter" idx="12"/>
          </p:nvPr>
        </p:nvSpPr>
        <p:spPr/>
        <p:txBody>
          <a:bodyPr/>
          <a:lstStyle/>
          <a:p>
            <a:fld id="{9F39E346-B1F3-4075-BD67-234EF0F10AC6}" type="slidenum">
              <a:rPr lang="et-EE" smtClean="0"/>
              <a:pPr/>
              <a:t>11</a:t>
            </a:fld>
            <a:endParaRPr lang="et-EE" dirty="0"/>
          </a:p>
        </p:txBody>
      </p:sp>
    </p:spTree>
    <p:extLst>
      <p:ext uri="{BB962C8B-B14F-4D97-AF65-F5344CB8AC3E}">
        <p14:creationId xmlns:p14="http://schemas.microsoft.com/office/powerpoint/2010/main" val="3005187836"/>
      </p:ext>
    </p:extLst>
  </p:cSld>
  <p:clrMapOvr>
    <a:masterClrMapping/>
  </p:clrMapOvr>
  <mc:AlternateContent xmlns:mc="http://schemas.openxmlformats.org/markup-compatibility/2006" xmlns:p14="http://schemas.microsoft.com/office/powerpoint/2010/main">
    <mc:Choice Requires="p14">
      <p:transition spd="slow" p14:dur="2000" advTm="66238"/>
    </mc:Choice>
    <mc:Fallback xmlns="">
      <p:transition spd="slow" advTm="6623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46BF6-8E62-4205-5118-41C648EC146B}"/>
              </a:ext>
            </a:extLst>
          </p:cNvPr>
          <p:cNvSpPr>
            <a:spLocks noGrp="1"/>
          </p:cNvSpPr>
          <p:nvPr>
            <p:ph type="title"/>
          </p:nvPr>
        </p:nvSpPr>
        <p:spPr/>
        <p:txBody>
          <a:bodyPr/>
          <a:lstStyle/>
          <a:p>
            <a:r>
              <a:rPr lang="en-US" noProof="0" dirty="0"/>
              <a:t>The Delay Line</a:t>
            </a:r>
          </a:p>
        </p:txBody>
      </p:sp>
      <p:sp>
        <p:nvSpPr>
          <p:cNvPr id="4" name="Slide Number Placeholder 3">
            <a:extLst>
              <a:ext uri="{FF2B5EF4-FFF2-40B4-BE49-F238E27FC236}">
                <a16:creationId xmlns:a16="http://schemas.microsoft.com/office/drawing/2014/main" id="{EF969C6F-2A6C-468C-B790-CC0238C49F1B}"/>
              </a:ext>
            </a:extLst>
          </p:cNvPr>
          <p:cNvSpPr>
            <a:spLocks noGrp="1"/>
          </p:cNvSpPr>
          <p:nvPr>
            <p:ph type="sldNum" sz="quarter" idx="12"/>
          </p:nvPr>
        </p:nvSpPr>
        <p:spPr/>
        <p:txBody>
          <a:bodyPr/>
          <a:lstStyle/>
          <a:p>
            <a:fld id="{9F39E346-B1F3-4075-BD67-234EF0F10AC6}" type="slidenum">
              <a:rPr lang="en-US" noProof="0" smtClean="0"/>
              <a:pPr/>
              <a:t>12</a:t>
            </a:fld>
            <a:endParaRPr lang="en-US" noProof="0" dirty="0"/>
          </a:p>
        </p:txBody>
      </p:sp>
      <p:sp>
        <p:nvSpPr>
          <p:cNvPr id="3" name="Content Placeholder 2">
            <a:extLst>
              <a:ext uri="{FF2B5EF4-FFF2-40B4-BE49-F238E27FC236}">
                <a16:creationId xmlns:a16="http://schemas.microsoft.com/office/drawing/2014/main" id="{13E27ACA-A277-DB93-D0DC-E6E2FF172843}"/>
              </a:ext>
            </a:extLst>
          </p:cNvPr>
          <p:cNvSpPr>
            <a:spLocks noGrp="1"/>
          </p:cNvSpPr>
          <p:nvPr>
            <p:ph idx="1"/>
          </p:nvPr>
        </p:nvSpPr>
        <p:spPr>
          <a:xfrm>
            <a:off x="334974" y="1130531"/>
            <a:ext cx="11089382" cy="4580823"/>
          </a:xfrm>
        </p:spPr>
        <p:txBody>
          <a:bodyPr/>
          <a:lstStyle/>
          <a:p>
            <a:pPr marL="0" indent="0">
              <a:buNone/>
            </a:pPr>
            <a:r>
              <a:rPr lang="en-US" dirty="0"/>
              <a:t>The center of the experiment is the delay line</a:t>
            </a:r>
            <a:r>
              <a:rPr lang="et-EE" dirty="0"/>
              <a:t>.</a:t>
            </a:r>
          </a:p>
          <a:p>
            <a:pPr marL="0" indent="0">
              <a:buNone/>
            </a:pPr>
            <a:r>
              <a:rPr lang="en-US" noProof="0" dirty="0"/>
              <a:t>The added </a:t>
            </a:r>
            <a:r>
              <a:rPr lang="en-US" noProof="0" dirty="0">
                <a:highlight>
                  <a:srgbClr val="D8DFE3"/>
                </a:highlight>
              </a:rPr>
              <a:t>varying delays</a:t>
            </a:r>
            <a:r>
              <a:rPr lang="en-US" noProof="0" dirty="0"/>
              <a:t>, </a:t>
            </a:r>
            <a:r>
              <a:rPr lang="en-US" noProof="0" dirty="0">
                <a:highlight>
                  <a:srgbClr val="D8DFE3"/>
                </a:highlight>
              </a:rPr>
              <a:t>gravitational wave signals</a:t>
            </a:r>
            <a:r>
              <a:rPr lang="en-US" noProof="0" dirty="0"/>
              <a:t> and </a:t>
            </a:r>
            <a:r>
              <a:rPr lang="en-US" noProof="0" dirty="0">
                <a:highlight>
                  <a:srgbClr val="D8DFE3"/>
                </a:highlight>
              </a:rPr>
              <a:t>Doppler shifts</a:t>
            </a:r>
            <a:r>
              <a:rPr lang="en-US" noProof="0" dirty="0"/>
              <a:t> are controllable via a Python-based interface.</a:t>
            </a:r>
          </a:p>
          <a:p>
            <a:pPr marL="0" indent="0">
              <a:buNone/>
            </a:pPr>
            <a:endParaRPr lang="en-US" dirty="0"/>
          </a:p>
          <a:p>
            <a:pPr marL="0" indent="0">
              <a:buNone/>
            </a:pPr>
            <a:r>
              <a:rPr lang="en-US" dirty="0"/>
              <a:t>Signal Processing on the Delay Line</a:t>
            </a:r>
            <a:endParaRPr lang="en-US" noProof="0" dirty="0"/>
          </a:p>
          <a:p>
            <a:pPr marL="0" indent="0">
              <a:buNone/>
            </a:pPr>
            <a:r>
              <a:rPr lang="en-US" noProof="0" dirty="0"/>
              <a:t> </a:t>
            </a:r>
          </a:p>
        </p:txBody>
      </p:sp>
      <p:pic>
        <p:nvPicPr>
          <p:cNvPr id="14" name="Picture 13">
            <a:extLst>
              <a:ext uri="{FF2B5EF4-FFF2-40B4-BE49-F238E27FC236}">
                <a16:creationId xmlns:a16="http://schemas.microsoft.com/office/drawing/2014/main" id="{C870E34B-FD03-4E58-AE15-7F8B5007F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4159" y="2635250"/>
            <a:ext cx="4796101" cy="3708985"/>
          </a:xfrm>
          <a:prstGeom prst="rect">
            <a:avLst/>
          </a:prstGeom>
        </p:spPr>
      </p:pic>
      <p:sp>
        <p:nvSpPr>
          <p:cNvPr id="5" name="TextBox 4">
            <a:extLst>
              <a:ext uri="{FF2B5EF4-FFF2-40B4-BE49-F238E27FC236}">
                <a16:creationId xmlns:a16="http://schemas.microsoft.com/office/drawing/2014/main" id="{BAE83691-707B-085B-F6AC-4299020EFC9D}"/>
              </a:ext>
            </a:extLst>
          </p:cNvPr>
          <p:cNvSpPr txBox="1"/>
          <p:nvPr/>
        </p:nvSpPr>
        <p:spPr>
          <a:xfrm>
            <a:off x="6439745" y="6277302"/>
            <a:ext cx="5170311" cy="523220"/>
          </a:xfrm>
          <a:prstGeom prst="rect">
            <a:avLst/>
          </a:prstGeom>
          <a:noFill/>
        </p:spPr>
        <p:txBody>
          <a:bodyPr wrap="square" rtlCol="0">
            <a:spAutoFit/>
          </a:bodyPr>
          <a:lstStyle/>
          <a:p>
            <a:r>
              <a:rPr lang="en-US" sz="1400" noProof="0" dirty="0">
                <a:solidFill>
                  <a:srgbClr val="667982"/>
                </a:solidFill>
                <a:latin typeface="Arial" panose="020B0604020202020204" pitchFamily="34" charset="0"/>
                <a:cs typeface="Arial" panose="020B0604020202020204" pitchFamily="34" charset="0"/>
              </a:rPr>
              <a:t>AMD Zynq™ </a:t>
            </a:r>
            <a:r>
              <a:rPr lang="en-US" sz="1400" noProof="0" dirty="0" err="1">
                <a:solidFill>
                  <a:srgbClr val="667982"/>
                </a:solidFill>
                <a:latin typeface="Arial" panose="020B0604020202020204" pitchFamily="34" charset="0"/>
                <a:cs typeface="Arial" panose="020B0604020202020204" pitchFamily="34" charset="0"/>
              </a:rPr>
              <a:t>UltraScale</a:t>
            </a:r>
            <a:r>
              <a:rPr lang="en-US" sz="1400" noProof="0" dirty="0">
                <a:solidFill>
                  <a:srgbClr val="667982"/>
                </a:solidFill>
                <a:latin typeface="Arial" panose="020B0604020202020204" pitchFamily="34" charset="0"/>
                <a:cs typeface="Arial" panose="020B0604020202020204" pitchFamily="34" charset="0"/>
              </a:rPr>
              <a:t>+™ </a:t>
            </a:r>
            <a:r>
              <a:rPr lang="en-US" sz="1400" noProof="0" dirty="0" err="1">
                <a:solidFill>
                  <a:srgbClr val="667982"/>
                </a:solidFill>
                <a:latin typeface="Arial" panose="020B0604020202020204" pitchFamily="34" charset="0"/>
                <a:cs typeface="Arial" panose="020B0604020202020204" pitchFamily="34" charset="0"/>
              </a:rPr>
              <a:t>RFSoC</a:t>
            </a:r>
            <a:r>
              <a:rPr lang="en-US" sz="1400" noProof="0" dirty="0">
                <a:solidFill>
                  <a:srgbClr val="667982"/>
                </a:solidFill>
                <a:latin typeface="Arial" panose="020B0604020202020204" pitchFamily="34" charset="0"/>
                <a:cs typeface="Arial" panose="020B0604020202020204" pitchFamily="34" charset="0"/>
              </a:rPr>
              <a:t> ZCU208 Evaluation Kit</a:t>
            </a:r>
          </a:p>
          <a:p>
            <a:pPr algn="l"/>
            <a:endParaRPr lang="en-US" sz="1400" noProof="0"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10559847"/>
      </p:ext>
    </p:extLst>
  </p:cSld>
  <p:clrMapOvr>
    <a:masterClrMapping/>
  </p:clrMapOvr>
  <mc:AlternateContent xmlns:mc="http://schemas.openxmlformats.org/markup-compatibility/2006" xmlns:p14="http://schemas.microsoft.com/office/powerpoint/2010/main">
    <mc:Choice Requires="p14">
      <p:transition spd="slow" p14:dur="2000" advTm="96559"/>
    </mc:Choice>
    <mc:Fallback xmlns="">
      <p:transition spd="slow" advTm="9655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84B6B3-4490-3597-B4B9-0B75F63BBC01}"/>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8E83FED-3939-E29C-9F6D-FA488D606614}"/>
              </a:ext>
            </a:extLst>
          </p:cNvPr>
          <p:cNvPicPr>
            <a:picLocks noChangeAspect="1"/>
          </p:cNvPicPr>
          <p:nvPr/>
        </p:nvPicPr>
        <p:blipFill>
          <a:blip r:embed="rId3"/>
          <a:srcRect/>
          <a:stretch/>
        </p:blipFill>
        <p:spPr>
          <a:xfrm>
            <a:off x="348620" y="0"/>
            <a:ext cx="10466135" cy="6865042"/>
          </a:xfrm>
          <a:prstGeom prst="rect">
            <a:avLst/>
          </a:prstGeom>
        </p:spPr>
      </p:pic>
      <p:sp>
        <p:nvSpPr>
          <p:cNvPr id="2" name="Title 1">
            <a:extLst>
              <a:ext uri="{FF2B5EF4-FFF2-40B4-BE49-F238E27FC236}">
                <a16:creationId xmlns:a16="http://schemas.microsoft.com/office/drawing/2014/main" id="{135D73CE-AF23-752A-CC39-4A7C806D6F98}"/>
              </a:ext>
            </a:extLst>
          </p:cNvPr>
          <p:cNvSpPr>
            <a:spLocks noGrp="1"/>
          </p:cNvSpPr>
          <p:nvPr>
            <p:ph type="title"/>
          </p:nvPr>
        </p:nvSpPr>
        <p:spPr/>
        <p:txBody>
          <a:bodyPr/>
          <a:lstStyle/>
          <a:p>
            <a:r>
              <a:rPr lang="en-US" dirty="0"/>
              <a:t>One-arm Phase Measurement</a:t>
            </a:r>
            <a:endParaRPr lang="en-US" noProof="0" dirty="0"/>
          </a:p>
        </p:txBody>
      </p:sp>
      <p:sp>
        <p:nvSpPr>
          <p:cNvPr id="4" name="Slide Number Placeholder 3">
            <a:extLst>
              <a:ext uri="{FF2B5EF4-FFF2-40B4-BE49-F238E27FC236}">
                <a16:creationId xmlns:a16="http://schemas.microsoft.com/office/drawing/2014/main" id="{3D772F04-29E5-F54E-5D2B-DFC4CE10AE5E}"/>
              </a:ext>
            </a:extLst>
          </p:cNvPr>
          <p:cNvSpPr>
            <a:spLocks noGrp="1"/>
          </p:cNvSpPr>
          <p:nvPr>
            <p:ph type="sldNum" sz="quarter" idx="12"/>
          </p:nvPr>
        </p:nvSpPr>
        <p:spPr/>
        <p:txBody>
          <a:bodyPr/>
          <a:lstStyle/>
          <a:p>
            <a:fld id="{9F39E346-B1F3-4075-BD67-234EF0F10AC6}" type="slidenum">
              <a:rPr lang="en-US" noProof="0" smtClean="0"/>
              <a:pPr/>
              <a:t>13</a:t>
            </a:fld>
            <a:endParaRPr lang="en-US" noProof="0" dirty="0"/>
          </a:p>
        </p:txBody>
      </p:sp>
      <p:sp>
        <p:nvSpPr>
          <p:cNvPr id="7" name="Content Placeholder 2">
            <a:extLst>
              <a:ext uri="{FF2B5EF4-FFF2-40B4-BE49-F238E27FC236}">
                <a16:creationId xmlns:a16="http://schemas.microsoft.com/office/drawing/2014/main" id="{5CA9E87D-A070-AE04-588A-7CEFA405A66C}"/>
              </a:ext>
            </a:extLst>
          </p:cNvPr>
          <p:cNvSpPr>
            <a:spLocks noGrp="1"/>
          </p:cNvSpPr>
          <p:nvPr>
            <p:ph idx="1"/>
          </p:nvPr>
        </p:nvSpPr>
        <p:spPr>
          <a:xfrm>
            <a:off x="348620" y="1130532"/>
            <a:ext cx="11301513" cy="506358"/>
          </a:xfrm>
        </p:spPr>
        <p:txBody>
          <a:bodyPr>
            <a:normAutofit/>
          </a:bodyPr>
          <a:lstStyle/>
          <a:p>
            <a:pPr marL="0" indent="0">
              <a:buNone/>
            </a:pPr>
            <a:r>
              <a:rPr lang="en-US" sz="1800" noProof="0" dirty="0"/>
              <a:t>Set up for generating one LISA-like arm link.</a:t>
            </a:r>
          </a:p>
        </p:txBody>
      </p:sp>
      <p:sp>
        <p:nvSpPr>
          <p:cNvPr id="3" name="TextBox 2">
            <a:extLst>
              <a:ext uri="{FF2B5EF4-FFF2-40B4-BE49-F238E27FC236}">
                <a16:creationId xmlns:a16="http://schemas.microsoft.com/office/drawing/2014/main" id="{A6E410FD-0DF0-D71C-6F44-B0F6B54993A0}"/>
              </a:ext>
            </a:extLst>
          </p:cNvPr>
          <p:cNvSpPr txBox="1"/>
          <p:nvPr/>
        </p:nvSpPr>
        <p:spPr>
          <a:xfrm>
            <a:off x="4639375" y="4732905"/>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~10 MHz</a:t>
            </a:r>
            <a:endParaRPr lang="et-EE" sz="1600" dirty="0">
              <a:solidFill>
                <a:srgbClr val="667982"/>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A05936AA-68D9-E7DE-C34D-87336306141C}"/>
              </a:ext>
            </a:extLst>
          </p:cNvPr>
          <p:cNvSpPr txBox="1"/>
          <p:nvPr/>
        </p:nvSpPr>
        <p:spPr>
          <a:xfrm>
            <a:off x="4639375" y="3827343"/>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~60 MHz</a:t>
            </a:r>
            <a:endParaRPr lang="et-EE" sz="1600" dirty="0">
              <a:solidFill>
                <a:srgbClr val="66798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96F232A-2FA4-958E-C3CC-400F3B9FEA7F}"/>
              </a:ext>
            </a:extLst>
          </p:cNvPr>
          <p:cNvSpPr txBox="1"/>
          <p:nvPr/>
        </p:nvSpPr>
        <p:spPr>
          <a:xfrm>
            <a:off x="5298391" y="2039190"/>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~15 MHz</a:t>
            </a:r>
            <a:endParaRPr lang="et-EE" sz="1600" dirty="0">
              <a:solidFill>
                <a:srgbClr val="667982"/>
              </a:solidFill>
              <a:latin typeface="Arial" panose="020B060402020202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id="{AEC44CCD-35A2-16ED-D6B9-1B98717093BA}"/>
              </a:ext>
            </a:extLst>
          </p:cNvPr>
          <p:cNvSpPr/>
          <p:nvPr/>
        </p:nvSpPr>
        <p:spPr>
          <a:xfrm>
            <a:off x="5517265" y="2106592"/>
            <a:ext cx="1307940" cy="821803"/>
          </a:xfrm>
          <a:prstGeom prst="roundRect">
            <a:avLst/>
          </a:prstGeom>
          <a:noFill/>
          <a:ln w="38100">
            <a:solidFill>
              <a:srgbClr val="6679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t-EE"/>
          </a:p>
        </p:txBody>
      </p:sp>
      <p:sp>
        <p:nvSpPr>
          <p:cNvPr id="10" name="TextBox 9">
            <a:extLst>
              <a:ext uri="{FF2B5EF4-FFF2-40B4-BE49-F238E27FC236}">
                <a16:creationId xmlns:a16="http://schemas.microsoft.com/office/drawing/2014/main" id="{AA278A54-2241-499E-8D8F-9E9AE232DC52}"/>
              </a:ext>
            </a:extLst>
          </p:cNvPr>
          <p:cNvSpPr txBox="1"/>
          <p:nvPr/>
        </p:nvSpPr>
        <p:spPr>
          <a:xfrm>
            <a:off x="5785519" y="1737260"/>
            <a:ext cx="1086165" cy="369332"/>
          </a:xfrm>
          <a:prstGeom prst="rect">
            <a:avLst/>
          </a:prstGeom>
          <a:noFill/>
        </p:spPr>
        <p:txBody>
          <a:bodyPr wrap="square" rtlCol="0">
            <a:spAutoFit/>
          </a:bodyPr>
          <a:lstStyle/>
          <a:p>
            <a:pPr algn="l"/>
            <a:r>
              <a:rPr lang="en-US" b="1" dirty="0">
                <a:solidFill>
                  <a:srgbClr val="667982"/>
                </a:solidFill>
                <a:latin typeface="Arial" panose="020B0604020202020204" pitchFamily="34" charset="0"/>
                <a:cs typeface="Arial" panose="020B0604020202020204" pitchFamily="34" charset="0"/>
              </a:rPr>
              <a:t>Sci IF</a:t>
            </a:r>
            <a:endParaRPr lang="LID4096" b="1"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30646364"/>
      </p:ext>
    </p:extLst>
  </p:cSld>
  <p:clrMapOvr>
    <a:masterClrMapping/>
  </p:clrMapOvr>
  <mc:AlternateContent xmlns:mc="http://schemas.openxmlformats.org/markup-compatibility/2006" xmlns:p14="http://schemas.microsoft.com/office/powerpoint/2010/main">
    <mc:Choice Requires="p14">
      <p:transition spd="slow" p14:dur="2000" advTm="113047"/>
    </mc:Choice>
    <mc:Fallback xmlns="">
      <p:transition spd="slow" advTm="11304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B83F9A-FFA7-46FB-AF95-55434D2D0E22}"/>
              </a:ext>
            </a:extLst>
          </p:cNvPr>
          <p:cNvSpPr>
            <a:spLocks noGrp="1"/>
          </p:cNvSpPr>
          <p:nvPr>
            <p:ph type="sldNum" sz="quarter" idx="12"/>
          </p:nvPr>
        </p:nvSpPr>
        <p:spPr/>
        <p:txBody>
          <a:bodyPr/>
          <a:lstStyle/>
          <a:p>
            <a:fld id="{9F39E346-B1F3-4075-BD67-234EF0F10AC6}" type="slidenum">
              <a:rPr lang="en-US" noProof="0" smtClean="0"/>
              <a:pPr/>
              <a:t>14</a:t>
            </a:fld>
            <a:endParaRPr lang="en-US" noProof="0" dirty="0"/>
          </a:p>
        </p:txBody>
      </p:sp>
      <p:sp>
        <p:nvSpPr>
          <p:cNvPr id="7" name="Title 1">
            <a:extLst>
              <a:ext uri="{FF2B5EF4-FFF2-40B4-BE49-F238E27FC236}">
                <a16:creationId xmlns:a16="http://schemas.microsoft.com/office/drawing/2014/main" id="{082F013B-7B3C-3FEC-AB1E-4B06BC4007D3}"/>
              </a:ext>
            </a:extLst>
          </p:cNvPr>
          <p:cNvSpPr txBox="1">
            <a:spLocks/>
          </p:cNvSpPr>
          <p:nvPr/>
        </p:nvSpPr>
        <p:spPr>
          <a:xfrm>
            <a:off x="224443" y="241069"/>
            <a:ext cx="10298083" cy="889462"/>
          </a:xfrm>
          <a:prstGeom prst="rect">
            <a:avLst/>
          </a:prstGeom>
        </p:spPr>
        <p:txBody>
          <a:bodyPr anchor="ctr"/>
          <a:lstStyle>
            <a:lvl1pPr algn="l" defTabSz="914400" rtl="0" eaLnBrk="1" latinLnBrk="0" hangingPunct="1">
              <a:lnSpc>
                <a:spcPct val="90000"/>
              </a:lnSpc>
              <a:spcBef>
                <a:spcPct val="0"/>
              </a:spcBef>
              <a:buNone/>
              <a:defRPr sz="4400" b="1" kern="1200">
                <a:solidFill>
                  <a:srgbClr val="667982"/>
                </a:solidFill>
                <a:latin typeface="Arial" panose="020B0604020202020204" pitchFamily="34" charset="0"/>
                <a:ea typeface="+mj-ea"/>
                <a:cs typeface="Arial" panose="020B0604020202020204" pitchFamily="34" charset="0"/>
              </a:defRPr>
            </a:lvl1pPr>
          </a:lstStyle>
          <a:p>
            <a:r>
              <a:rPr lang="en-US" sz="3600" noProof="0" dirty="0"/>
              <a:t>Two-arm Testbed</a:t>
            </a:r>
          </a:p>
        </p:txBody>
      </p:sp>
      <p:pic>
        <p:nvPicPr>
          <p:cNvPr id="5" name="Picture 4">
            <a:extLst>
              <a:ext uri="{FF2B5EF4-FFF2-40B4-BE49-F238E27FC236}">
                <a16:creationId xmlns:a16="http://schemas.microsoft.com/office/drawing/2014/main" id="{41CF3C2A-AD1D-4060-AF9E-E995291F1B2F}"/>
              </a:ext>
            </a:extLst>
          </p:cNvPr>
          <p:cNvPicPr>
            <a:picLocks noChangeAspect="1"/>
          </p:cNvPicPr>
          <p:nvPr/>
        </p:nvPicPr>
        <p:blipFill rotWithShape="1">
          <a:blip r:embed="rId3"/>
          <a:srcRect r="15683"/>
          <a:stretch/>
        </p:blipFill>
        <p:spPr>
          <a:xfrm>
            <a:off x="2109224" y="530327"/>
            <a:ext cx="7384026" cy="6191148"/>
          </a:xfrm>
          <a:prstGeom prst="rect">
            <a:avLst/>
          </a:prstGeom>
        </p:spPr>
      </p:pic>
    </p:spTree>
    <p:extLst>
      <p:ext uri="{BB962C8B-B14F-4D97-AF65-F5344CB8AC3E}">
        <p14:creationId xmlns:p14="http://schemas.microsoft.com/office/powerpoint/2010/main" val="2822039346"/>
      </p:ext>
    </p:extLst>
  </p:cSld>
  <p:clrMapOvr>
    <a:masterClrMapping/>
  </p:clrMapOvr>
  <mc:AlternateContent xmlns:mc="http://schemas.openxmlformats.org/markup-compatibility/2006" xmlns:p14="http://schemas.microsoft.com/office/powerpoint/2010/main">
    <mc:Choice Requires="p14">
      <p:transition spd="slow" p14:dur="2000" advTm="15344"/>
    </mc:Choice>
    <mc:Fallback xmlns="">
      <p:transition spd="slow" advTm="15344"/>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302AB-F57A-4584-B8E4-74FA79A30E86}"/>
              </a:ext>
            </a:extLst>
          </p:cNvPr>
          <p:cNvSpPr>
            <a:spLocks noGrp="1"/>
          </p:cNvSpPr>
          <p:nvPr>
            <p:ph type="title"/>
          </p:nvPr>
        </p:nvSpPr>
        <p:spPr/>
        <p:txBody>
          <a:bodyPr/>
          <a:lstStyle/>
          <a:p>
            <a:r>
              <a:rPr lang="et-EE" dirty="0"/>
              <a:t>Possible Additions</a:t>
            </a:r>
            <a:endParaRPr lang="LID4096" dirty="0"/>
          </a:p>
        </p:txBody>
      </p:sp>
      <p:sp>
        <p:nvSpPr>
          <p:cNvPr id="3" name="Content Placeholder 2">
            <a:extLst>
              <a:ext uri="{FF2B5EF4-FFF2-40B4-BE49-F238E27FC236}">
                <a16:creationId xmlns:a16="http://schemas.microsoft.com/office/drawing/2014/main" id="{09812F74-1EA2-48FC-855A-A89CC58C4BE1}"/>
              </a:ext>
            </a:extLst>
          </p:cNvPr>
          <p:cNvSpPr>
            <a:spLocks noGrp="1"/>
          </p:cNvSpPr>
          <p:nvPr>
            <p:ph idx="1"/>
          </p:nvPr>
        </p:nvSpPr>
        <p:spPr/>
        <p:txBody>
          <a:bodyPr/>
          <a:lstStyle/>
          <a:p>
            <a:r>
              <a:rPr lang="et-EE" dirty="0"/>
              <a:t>Third Arm</a:t>
            </a:r>
          </a:p>
          <a:p>
            <a:pPr lvl="1"/>
            <a:r>
              <a:rPr lang="et-EE" dirty="0"/>
              <a:t>Necessary for better peremeter estimation</a:t>
            </a:r>
          </a:p>
          <a:p>
            <a:r>
              <a:rPr lang="et-EE" dirty="0"/>
              <a:t>More elaborate clocking system</a:t>
            </a:r>
          </a:p>
          <a:p>
            <a:pPr lvl="1"/>
            <a:r>
              <a:rPr lang="et-EE" dirty="0"/>
              <a:t>To better replicate the clock noise removal in LISA</a:t>
            </a:r>
            <a:endParaRPr lang="en-US" dirty="0"/>
          </a:p>
          <a:p>
            <a:r>
              <a:rPr lang="en-US" dirty="0"/>
              <a:t>Phase shifter to emulate the Test mass motion</a:t>
            </a:r>
          </a:p>
          <a:p>
            <a:endParaRPr lang="et-EE" dirty="0"/>
          </a:p>
        </p:txBody>
      </p:sp>
      <p:sp>
        <p:nvSpPr>
          <p:cNvPr id="4" name="Slide Number Placeholder 3">
            <a:extLst>
              <a:ext uri="{FF2B5EF4-FFF2-40B4-BE49-F238E27FC236}">
                <a16:creationId xmlns:a16="http://schemas.microsoft.com/office/drawing/2014/main" id="{08BA0ACF-654D-4488-807C-F6B328453EF7}"/>
              </a:ext>
            </a:extLst>
          </p:cNvPr>
          <p:cNvSpPr>
            <a:spLocks noGrp="1"/>
          </p:cNvSpPr>
          <p:nvPr>
            <p:ph type="sldNum" sz="quarter" idx="12"/>
          </p:nvPr>
        </p:nvSpPr>
        <p:spPr/>
        <p:txBody>
          <a:bodyPr/>
          <a:lstStyle/>
          <a:p>
            <a:fld id="{9F39E346-B1F3-4075-BD67-234EF0F10AC6}" type="slidenum">
              <a:rPr lang="et-EE" smtClean="0"/>
              <a:pPr/>
              <a:t>15</a:t>
            </a:fld>
            <a:endParaRPr lang="et-EE" dirty="0"/>
          </a:p>
        </p:txBody>
      </p:sp>
    </p:spTree>
    <p:extLst>
      <p:ext uri="{BB962C8B-B14F-4D97-AF65-F5344CB8AC3E}">
        <p14:creationId xmlns:p14="http://schemas.microsoft.com/office/powerpoint/2010/main" val="1800923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3AE86-6E48-FE7C-DF10-2693E82DD583}"/>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E8584A2-4241-4FDA-95B2-FB27289407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70E284F7-937A-505B-2EF4-D78B0AB266F4}"/>
              </a:ext>
            </a:extLst>
          </p:cNvPr>
          <p:cNvSpPr>
            <a:spLocks noGrp="1"/>
          </p:cNvSpPr>
          <p:nvPr>
            <p:ph type="sldNum" sz="quarter" idx="12"/>
          </p:nvPr>
        </p:nvSpPr>
        <p:spPr/>
        <p:txBody>
          <a:bodyPr/>
          <a:lstStyle/>
          <a:p>
            <a:fld id="{9F39E346-B1F3-4075-BD67-234EF0F10AC6}" type="slidenum">
              <a:rPr lang="en-US" noProof="0" smtClean="0"/>
              <a:pPr/>
              <a:t>16</a:t>
            </a:fld>
            <a:endParaRPr lang="en-US" noProof="0" dirty="0"/>
          </a:p>
        </p:txBody>
      </p:sp>
      <p:sp>
        <p:nvSpPr>
          <p:cNvPr id="6" name="TextBox 5">
            <a:extLst>
              <a:ext uri="{FF2B5EF4-FFF2-40B4-BE49-F238E27FC236}">
                <a16:creationId xmlns:a16="http://schemas.microsoft.com/office/drawing/2014/main" id="{2CD3611B-5EF2-46AB-A8CE-B539A44B88E8}"/>
              </a:ext>
            </a:extLst>
          </p:cNvPr>
          <p:cNvSpPr txBox="1"/>
          <p:nvPr/>
        </p:nvSpPr>
        <p:spPr>
          <a:xfrm>
            <a:off x="6420601" y="5130332"/>
            <a:ext cx="3667992" cy="461665"/>
          </a:xfrm>
          <a:prstGeom prst="rect">
            <a:avLst/>
          </a:prstGeom>
          <a:noFill/>
        </p:spPr>
        <p:txBody>
          <a:bodyPr wrap="none" rtlCol="0">
            <a:spAutoFit/>
          </a:bodyPr>
          <a:lstStyle/>
          <a:p>
            <a:pPr algn="l"/>
            <a:r>
              <a:rPr lang="en-US" sz="2400" b="1" noProof="0" dirty="0">
                <a:solidFill>
                  <a:srgbClr val="667982"/>
                </a:solidFill>
                <a:highlight>
                  <a:srgbClr val="D8DFE3"/>
                </a:highlight>
                <a:latin typeface="Arial" panose="020B0604020202020204" pitchFamily="34" charset="0"/>
                <a:cs typeface="Arial" panose="020B0604020202020204" pitchFamily="34" charset="0"/>
              </a:rPr>
              <a:t>Thank you for listening!</a:t>
            </a:r>
          </a:p>
        </p:txBody>
      </p:sp>
      <p:sp>
        <p:nvSpPr>
          <p:cNvPr id="8" name="Title 7">
            <a:extLst>
              <a:ext uri="{FF2B5EF4-FFF2-40B4-BE49-F238E27FC236}">
                <a16:creationId xmlns:a16="http://schemas.microsoft.com/office/drawing/2014/main" id="{07131246-0B33-CC6C-CA0D-334978A9671E}"/>
              </a:ext>
            </a:extLst>
          </p:cNvPr>
          <p:cNvSpPr>
            <a:spLocks noGrp="1"/>
          </p:cNvSpPr>
          <p:nvPr>
            <p:ph type="title"/>
          </p:nvPr>
        </p:nvSpPr>
        <p:spPr/>
        <p:txBody>
          <a:bodyPr/>
          <a:lstStyle/>
          <a:p>
            <a:endParaRPr lang="et-EE"/>
          </a:p>
        </p:txBody>
      </p:sp>
    </p:spTree>
    <p:extLst>
      <p:ext uri="{BB962C8B-B14F-4D97-AF65-F5344CB8AC3E}">
        <p14:creationId xmlns:p14="http://schemas.microsoft.com/office/powerpoint/2010/main" val="1342501357"/>
      </p:ext>
    </p:extLst>
  </p:cSld>
  <p:clrMapOvr>
    <a:masterClrMapping/>
  </p:clrMapOvr>
  <mc:AlternateContent xmlns:mc="http://schemas.openxmlformats.org/markup-compatibility/2006" xmlns:p14="http://schemas.microsoft.com/office/powerpoint/2010/main">
    <mc:Choice Requires="p14">
      <p:transition spd="slow" p14:dur="2000" advTm="3698"/>
    </mc:Choice>
    <mc:Fallback xmlns="">
      <p:transition spd="slow" advTm="369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38DCF-0466-625F-21B5-C696ADB86E56}"/>
              </a:ext>
            </a:extLst>
          </p:cNvPr>
          <p:cNvSpPr>
            <a:spLocks noGrp="1"/>
          </p:cNvSpPr>
          <p:nvPr>
            <p:ph type="title"/>
          </p:nvPr>
        </p:nvSpPr>
        <p:spPr/>
        <p:txBody>
          <a:bodyPr/>
          <a:lstStyle/>
          <a:p>
            <a:endParaRPr lang="et-EE" dirty="0"/>
          </a:p>
        </p:txBody>
      </p:sp>
      <p:sp>
        <p:nvSpPr>
          <p:cNvPr id="3" name="Content Placeholder 2">
            <a:extLst>
              <a:ext uri="{FF2B5EF4-FFF2-40B4-BE49-F238E27FC236}">
                <a16:creationId xmlns:a16="http://schemas.microsoft.com/office/drawing/2014/main" id="{CCBA1FC0-7DAF-017B-C92E-98F7A2CC3E99}"/>
              </a:ext>
            </a:extLst>
          </p:cNvPr>
          <p:cNvSpPr>
            <a:spLocks noGrp="1"/>
          </p:cNvSpPr>
          <p:nvPr>
            <p:ph idx="1"/>
          </p:nvPr>
        </p:nvSpPr>
        <p:spPr/>
        <p:txBody>
          <a:bodyPr/>
          <a:lstStyle/>
          <a:p>
            <a:endParaRPr lang="et-EE"/>
          </a:p>
        </p:txBody>
      </p:sp>
      <p:sp>
        <p:nvSpPr>
          <p:cNvPr id="4" name="Slide Number Placeholder 3">
            <a:extLst>
              <a:ext uri="{FF2B5EF4-FFF2-40B4-BE49-F238E27FC236}">
                <a16:creationId xmlns:a16="http://schemas.microsoft.com/office/drawing/2014/main" id="{F01D405D-3C1C-3B6F-111A-7A543D0E6F77}"/>
              </a:ext>
            </a:extLst>
          </p:cNvPr>
          <p:cNvSpPr>
            <a:spLocks noGrp="1"/>
          </p:cNvSpPr>
          <p:nvPr>
            <p:ph type="sldNum" sz="quarter" idx="12"/>
          </p:nvPr>
        </p:nvSpPr>
        <p:spPr/>
        <p:txBody>
          <a:bodyPr/>
          <a:lstStyle/>
          <a:p>
            <a:fld id="{9F39E346-B1F3-4075-BD67-234EF0F10AC6}" type="slidenum">
              <a:rPr lang="et-EE" smtClean="0"/>
              <a:pPr/>
              <a:t>2</a:t>
            </a:fld>
            <a:endParaRPr lang="et-EE" dirty="0"/>
          </a:p>
        </p:txBody>
      </p:sp>
      <p:pic>
        <p:nvPicPr>
          <p:cNvPr id="5" name="Picture 4" descr="A screenshot of a computer game&#10;&#10;AI-generated content may be incorrect.">
            <a:extLst>
              <a:ext uri="{FF2B5EF4-FFF2-40B4-BE49-F238E27FC236}">
                <a16:creationId xmlns:a16="http://schemas.microsoft.com/office/drawing/2014/main" id="{01F5642F-7965-38C6-A2BB-F709BCDE25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88625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8D95237-4BC8-4CEF-88AD-1F3B370DB38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flipV="1">
            <a:off x="5333016" y="1366147"/>
            <a:ext cx="6512410" cy="4898608"/>
          </a:xfrm>
        </p:spPr>
      </p:pic>
      <p:sp>
        <p:nvSpPr>
          <p:cNvPr id="2" name="Title 1">
            <a:extLst>
              <a:ext uri="{FF2B5EF4-FFF2-40B4-BE49-F238E27FC236}">
                <a16:creationId xmlns:a16="http://schemas.microsoft.com/office/drawing/2014/main" id="{EAAF0754-A46B-9F7F-1907-6F8506A47A96}"/>
              </a:ext>
            </a:extLst>
          </p:cNvPr>
          <p:cNvSpPr>
            <a:spLocks noGrp="1"/>
          </p:cNvSpPr>
          <p:nvPr>
            <p:ph type="title"/>
          </p:nvPr>
        </p:nvSpPr>
        <p:spPr/>
        <p:txBody>
          <a:bodyPr/>
          <a:lstStyle/>
          <a:p>
            <a:r>
              <a:rPr lang="en-US" noProof="0"/>
              <a:t>The LISA Satellites</a:t>
            </a:r>
            <a:endParaRPr lang="en-US" noProof="0" dirty="0"/>
          </a:p>
        </p:txBody>
      </p:sp>
      <p:sp>
        <p:nvSpPr>
          <p:cNvPr id="4" name="Slide Number Placeholder 3">
            <a:extLst>
              <a:ext uri="{FF2B5EF4-FFF2-40B4-BE49-F238E27FC236}">
                <a16:creationId xmlns:a16="http://schemas.microsoft.com/office/drawing/2014/main" id="{009FDA5A-0E9C-B3B8-4FEE-33A622C4AEEE}"/>
              </a:ext>
            </a:extLst>
          </p:cNvPr>
          <p:cNvSpPr>
            <a:spLocks noGrp="1"/>
          </p:cNvSpPr>
          <p:nvPr>
            <p:ph type="sldNum" sz="quarter" idx="12"/>
          </p:nvPr>
        </p:nvSpPr>
        <p:spPr>
          <a:xfrm>
            <a:off x="8886603" y="5962994"/>
            <a:ext cx="3078107" cy="406306"/>
          </a:xfrm>
        </p:spPr>
        <p:txBody>
          <a:bodyPr/>
          <a:lstStyle/>
          <a:p>
            <a:fld id="{9F39E346-B1F3-4075-BD67-234EF0F10AC6}" type="slidenum">
              <a:rPr lang="en-US" noProof="0" smtClean="0"/>
              <a:pPr/>
              <a:t>3</a:t>
            </a:fld>
            <a:endParaRPr lang="en-US" noProof="0" dirty="0"/>
          </a:p>
        </p:txBody>
      </p:sp>
      <p:sp>
        <p:nvSpPr>
          <p:cNvPr id="11" name="TextBox 10">
            <a:extLst>
              <a:ext uri="{FF2B5EF4-FFF2-40B4-BE49-F238E27FC236}">
                <a16:creationId xmlns:a16="http://schemas.microsoft.com/office/drawing/2014/main" id="{1C59E570-9B06-49A7-B79B-E779B7EA0B8C}"/>
              </a:ext>
            </a:extLst>
          </p:cNvPr>
          <p:cNvSpPr txBox="1"/>
          <p:nvPr/>
        </p:nvSpPr>
        <p:spPr>
          <a:xfrm>
            <a:off x="354235" y="6449354"/>
            <a:ext cx="1723485" cy="276999"/>
          </a:xfrm>
          <a:prstGeom prst="rect">
            <a:avLst/>
          </a:prstGeom>
          <a:noFill/>
        </p:spPr>
        <p:txBody>
          <a:bodyPr wrap="square">
            <a:spAutoFit/>
          </a:bodyPr>
          <a:lstStyle/>
          <a:p>
            <a:r>
              <a:rPr lang="en-US" sz="1200" noProof="0" dirty="0">
                <a:solidFill>
                  <a:srgbClr val="667982"/>
                </a:solidFill>
                <a:latin typeface="Arial" panose="020B0604020202020204" pitchFamily="34" charset="0"/>
                <a:cs typeface="Arial" panose="020B0604020202020204" pitchFamily="34" charset="0"/>
              </a:rPr>
              <a:t>Jennrich, 2010</a:t>
            </a:r>
          </a:p>
        </p:txBody>
      </p:sp>
      <p:pic>
        <p:nvPicPr>
          <p:cNvPr id="6" name="Picture 5">
            <a:extLst>
              <a:ext uri="{FF2B5EF4-FFF2-40B4-BE49-F238E27FC236}">
                <a16:creationId xmlns:a16="http://schemas.microsoft.com/office/drawing/2014/main" id="{8CAF3464-7070-4587-9DCD-0BE3E3F9C8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314" y="3429000"/>
            <a:ext cx="6215352" cy="2374583"/>
          </a:xfrm>
          <a:prstGeom prst="rect">
            <a:avLst/>
          </a:prstGeom>
        </p:spPr>
      </p:pic>
      <p:sp>
        <p:nvSpPr>
          <p:cNvPr id="3" name="Rectangle 2">
            <a:extLst>
              <a:ext uri="{FF2B5EF4-FFF2-40B4-BE49-F238E27FC236}">
                <a16:creationId xmlns:a16="http://schemas.microsoft.com/office/drawing/2014/main" id="{D3AE49BD-3E8D-DC9B-5763-E4F5B95DA553}"/>
              </a:ext>
            </a:extLst>
          </p:cNvPr>
          <p:cNvSpPr>
            <a:spLocks/>
          </p:cNvSpPr>
          <p:nvPr/>
        </p:nvSpPr>
        <p:spPr>
          <a:xfrm>
            <a:off x="10563232" y="2967439"/>
            <a:ext cx="356260" cy="223633"/>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5C2EF9AD-2C92-C6CC-C23D-F32D9222926E}"/>
              </a:ext>
            </a:extLst>
          </p:cNvPr>
          <p:cNvSpPr>
            <a:spLocks/>
          </p:cNvSpPr>
          <p:nvPr/>
        </p:nvSpPr>
        <p:spPr>
          <a:xfrm>
            <a:off x="6018128" y="2967439"/>
            <a:ext cx="356260" cy="3019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id="{CDE4BCE1-AEBE-1B38-7112-1B6643295D7C}"/>
              </a:ext>
            </a:extLst>
          </p:cNvPr>
          <p:cNvSpPr>
            <a:spLocks/>
          </p:cNvSpPr>
          <p:nvPr/>
        </p:nvSpPr>
        <p:spPr>
          <a:xfrm>
            <a:off x="9309321" y="5263844"/>
            <a:ext cx="293153" cy="292476"/>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extBox 7">
            <a:extLst>
              <a:ext uri="{FF2B5EF4-FFF2-40B4-BE49-F238E27FC236}">
                <a16:creationId xmlns:a16="http://schemas.microsoft.com/office/drawing/2014/main" id="{1D0DE820-61AD-84B4-5772-12C68D55BAC8}"/>
              </a:ext>
            </a:extLst>
          </p:cNvPr>
          <p:cNvSpPr txBox="1"/>
          <p:nvPr/>
        </p:nvSpPr>
        <p:spPr>
          <a:xfrm>
            <a:off x="2620644" y="3124400"/>
            <a:ext cx="3054928"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Split interferometry</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602DAF4C-DE35-384E-06A7-B220C8FE5F8B}"/>
              </a:ext>
            </a:extLst>
          </p:cNvPr>
          <p:cNvSpPr txBox="1"/>
          <p:nvPr/>
        </p:nvSpPr>
        <p:spPr>
          <a:xfrm>
            <a:off x="7155965" y="1337150"/>
            <a:ext cx="3054928"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Unequal arm lengths</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2D7D96FA-435E-4D8F-8618-E15CAC77F2D4}"/>
              </a:ext>
            </a:extLst>
          </p:cNvPr>
          <p:cNvSpPr txBox="1"/>
          <p:nvPr/>
        </p:nvSpPr>
        <p:spPr>
          <a:xfrm>
            <a:off x="6965550" y="4216181"/>
            <a:ext cx="3247342"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Heterodyne interferometry</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81781116"/>
      </p:ext>
    </p:extLst>
  </p:cSld>
  <p:clrMapOvr>
    <a:masterClrMapping/>
  </p:clrMapOvr>
  <mc:AlternateContent xmlns:mc="http://schemas.openxmlformats.org/markup-compatibility/2006" xmlns:p14="http://schemas.microsoft.com/office/powerpoint/2010/main">
    <mc:Choice Requires="p14">
      <p:transition spd="slow" p14:dur="2000" advTm="79423"/>
    </mc:Choice>
    <mc:Fallback xmlns="">
      <p:transition spd="slow" advTm="7942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D1DB-0D05-49DF-B10F-B727916CC32D}"/>
              </a:ext>
            </a:extLst>
          </p:cNvPr>
          <p:cNvSpPr>
            <a:spLocks noGrp="1"/>
          </p:cNvSpPr>
          <p:nvPr>
            <p:ph type="title"/>
          </p:nvPr>
        </p:nvSpPr>
        <p:spPr>
          <a:xfrm>
            <a:off x="307571" y="261851"/>
            <a:ext cx="10298083" cy="889462"/>
          </a:xfrm>
        </p:spPr>
        <p:txBody>
          <a:bodyPr/>
          <a:lstStyle/>
          <a:p>
            <a:pPr marL="0"/>
            <a:r>
              <a:rPr lang="en-US" dirty="0"/>
              <a:t>LISA Interferometric Metrology System</a:t>
            </a:r>
          </a:p>
        </p:txBody>
      </p:sp>
      <p:sp>
        <p:nvSpPr>
          <p:cNvPr id="4" name="Slide Number Placeholder 3">
            <a:extLst>
              <a:ext uri="{FF2B5EF4-FFF2-40B4-BE49-F238E27FC236}">
                <a16:creationId xmlns:a16="http://schemas.microsoft.com/office/drawing/2014/main" id="{39CA5500-DE6D-4253-917A-32E0CE2368EC}"/>
              </a:ext>
            </a:extLst>
          </p:cNvPr>
          <p:cNvSpPr>
            <a:spLocks noGrp="1"/>
          </p:cNvSpPr>
          <p:nvPr>
            <p:ph type="sldNum" sz="quarter" idx="12"/>
          </p:nvPr>
        </p:nvSpPr>
        <p:spPr/>
        <p:txBody>
          <a:bodyPr/>
          <a:lstStyle/>
          <a:p>
            <a:fld id="{9F39E346-B1F3-4075-BD67-234EF0F10AC6}" type="slidenum">
              <a:rPr lang="en-US" noProof="0" smtClean="0"/>
              <a:pPr/>
              <a:t>4</a:t>
            </a:fld>
            <a:endParaRPr lang="en-US" noProof="0" dirty="0"/>
          </a:p>
        </p:txBody>
      </p:sp>
      <p:sp>
        <p:nvSpPr>
          <p:cNvPr id="7" name="Content Placeholder 2">
            <a:extLst>
              <a:ext uri="{FF2B5EF4-FFF2-40B4-BE49-F238E27FC236}">
                <a16:creationId xmlns:a16="http://schemas.microsoft.com/office/drawing/2014/main" id="{2BD224B3-90A4-C563-8FC4-95F1CF387762}"/>
              </a:ext>
            </a:extLst>
          </p:cNvPr>
          <p:cNvSpPr txBox="1">
            <a:spLocks/>
          </p:cNvSpPr>
          <p:nvPr/>
        </p:nvSpPr>
        <p:spPr>
          <a:xfrm>
            <a:off x="354235" y="1130531"/>
            <a:ext cx="11644560" cy="4365423"/>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noProof="0" dirty="0"/>
          </a:p>
        </p:txBody>
      </p:sp>
      <p:sp>
        <p:nvSpPr>
          <p:cNvPr id="13" name="TextBox 12">
            <a:extLst>
              <a:ext uri="{FF2B5EF4-FFF2-40B4-BE49-F238E27FC236}">
                <a16:creationId xmlns:a16="http://schemas.microsoft.com/office/drawing/2014/main" id="{00C6430F-22FD-4024-B5DE-7D6D975EA485}"/>
              </a:ext>
            </a:extLst>
          </p:cNvPr>
          <p:cNvSpPr txBox="1"/>
          <p:nvPr/>
        </p:nvSpPr>
        <p:spPr>
          <a:xfrm>
            <a:off x="8835531" y="1693026"/>
            <a:ext cx="2505814" cy="95410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r>
              <a:rPr lang="en-US" sz="1400" dirty="0">
                <a:solidFill>
                  <a:srgbClr val="667982"/>
                </a:solidFill>
                <a:latin typeface="Arial" panose="020B0604020202020204" pitchFamily="34" charset="0"/>
                <a:cs typeface="Arial" panose="020B0604020202020204" pitchFamily="34" charset="0"/>
              </a:rPr>
              <a:t> – Ultra Stable Oscillator</a:t>
            </a:r>
          </a:p>
          <a:p>
            <a:pPr algn="l"/>
            <a:r>
              <a:rPr lang="en-US" sz="1400" dirty="0">
                <a:solidFill>
                  <a:srgbClr val="667982"/>
                </a:solidFill>
                <a:latin typeface="Arial" panose="020B0604020202020204" pitchFamily="34" charset="0"/>
                <a:cs typeface="Arial" panose="020B0604020202020204" pitchFamily="34" charset="0"/>
              </a:rPr>
              <a:t>         – science beat note</a:t>
            </a:r>
          </a:p>
          <a:p>
            <a:pPr algn="l"/>
            <a:r>
              <a:rPr lang="en-US" sz="1400" dirty="0">
                <a:solidFill>
                  <a:srgbClr val="667982"/>
                </a:solidFill>
                <a:latin typeface="Arial" panose="020B0604020202020204" pitchFamily="34" charset="0"/>
                <a:cs typeface="Arial" panose="020B0604020202020204" pitchFamily="34" charset="0"/>
              </a:rPr>
              <a:t>         – test mass beat note</a:t>
            </a:r>
          </a:p>
          <a:p>
            <a:pPr algn="l"/>
            <a:r>
              <a:rPr lang="en-US" sz="1400" dirty="0">
                <a:solidFill>
                  <a:srgbClr val="667982"/>
                </a:solidFill>
                <a:latin typeface="Arial" panose="020B0604020202020204" pitchFamily="34" charset="0"/>
                <a:cs typeface="Arial" panose="020B0604020202020204" pitchFamily="34" charset="0"/>
              </a:rPr>
              <a:t>         – reference beat note</a:t>
            </a:r>
            <a:endParaRPr lang="LID4096" sz="1400" dirty="0">
              <a:solidFill>
                <a:srgbClr val="667982"/>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30776F1B-C095-469A-A711-D1A5D86BD910}"/>
              </a:ext>
            </a:extLst>
          </p:cNvPr>
          <p:cNvPicPr>
            <a:picLocks noChangeAspect="1"/>
          </p:cNvPicPr>
          <p:nvPr/>
        </p:nvPicPr>
        <p:blipFill>
          <a:blip r:embed="rId3"/>
          <a:stretch>
            <a:fillRect/>
          </a:stretch>
        </p:blipFill>
        <p:spPr>
          <a:xfrm>
            <a:off x="1441441" y="942334"/>
            <a:ext cx="8252477" cy="5471171"/>
          </a:xfrm>
          <a:prstGeom prst="rect">
            <a:avLst/>
          </a:prstGeom>
        </p:spPr>
      </p:pic>
      <p:sp>
        <p:nvSpPr>
          <p:cNvPr id="22" name="TextBox 21">
            <a:extLst>
              <a:ext uri="{FF2B5EF4-FFF2-40B4-BE49-F238E27FC236}">
                <a16:creationId xmlns:a16="http://schemas.microsoft.com/office/drawing/2014/main" id="{B3FC9344-73B9-40F6-B8EC-1774BFE11D81}"/>
              </a:ext>
            </a:extLst>
          </p:cNvPr>
          <p:cNvSpPr txBox="1"/>
          <p:nvPr/>
        </p:nvSpPr>
        <p:spPr>
          <a:xfrm>
            <a:off x="5072511" y="1350295"/>
            <a:ext cx="990336"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Test mass</a:t>
            </a:r>
            <a:endParaRPr lang="LID4096" sz="1400" dirty="0">
              <a:solidFill>
                <a:srgbClr val="667982"/>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4780BE10-8807-4872-832E-EEAFA20DF745}"/>
              </a:ext>
            </a:extLst>
          </p:cNvPr>
          <p:cNvSpPr txBox="1"/>
          <p:nvPr/>
        </p:nvSpPr>
        <p:spPr>
          <a:xfrm>
            <a:off x="4177095" y="2255038"/>
            <a:ext cx="1279517"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Optical bench</a:t>
            </a:r>
            <a:endParaRPr lang="LID4096" sz="1400" dirty="0">
              <a:solidFill>
                <a:srgbClr val="667982"/>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057FF524-633D-490F-9DB2-AE7B33DEDD03}"/>
              </a:ext>
            </a:extLst>
          </p:cNvPr>
          <p:cNvSpPr txBox="1"/>
          <p:nvPr/>
        </p:nvSpPr>
        <p:spPr>
          <a:xfrm>
            <a:off x="2344551" y="2787935"/>
            <a:ext cx="1327608"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Far spacecraft</a:t>
            </a:r>
            <a:endParaRPr lang="LID4096" sz="1400" dirty="0">
              <a:solidFill>
                <a:srgbClr val="667982"/>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B928D95B-FCE1-4C9D-BB3C-CD16F58C9E31}"/>
              </a:ext>
            </a:extLst>
          </p:cNvPr>
          <p:cNvSpPr txBox="1"/>
          <p:nvPr/>
        </p:nvSpPr>
        <p:spPr>
          <a:xfrm>
            <a:off x="8039231" y="3609878"/>
            <a:ext cx="1319592"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Adjacent laser</a:t>
            </a:r>
            <a:endParaRPr lang="LID4096" sz="1400" dirty="0">
              <a:solidFill>
                <a:srgbClr val="667982"/>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D9E91274-D0D6-49DA-91AF-2699ABB134F2}"/>
              </a:ext>
            </a:extLst>
          </p:cNvPr>
          <p:cNvSpPr txBox="1"/>
          <p:nvPr/>
        </p:nvSpPr>
        <p:spPr>
          <a:xfrm>
            <a:off x="4031111" y="6122918"/>
            <a:ext cx="1119217" cy="307777"/>
          </a:xfrm>
          <a:prstGeom prst="rect">
            <a:avLst/>
          </a:prstGeom>
          <a:noFill/>
        </p:spPr>
        <p:txBody>
          <a:bodyPr wrap="none" rtlCol="0">
            <a:spAutoFit/>
          </a:bodyPr>
          <a:lstStyle/>
          <a:p>
            <a:pPr algn="l"/>
            <a:r>
              <a:rPr lang="en-US" sz="1400" b="1" dirty="0">
                <a:solidFill>
                  <a:srgbClr val="667982"/>
                </a:solidFill>
                <a:highlight>
                  <a:srgbClr val="EFF1F3"/>
                </a:highlight>
                <a:latin typeface="Arial" panose="020B0604020202020204" pitchFamily="34" charset="0"/>
                <a:cs typeface="Arial" panose="020B0604020202020204" pitchFamily="34" charset="0"/>
              </a:rPr>
              <a:t>Local laser</a:t>
            </a:r>
            <a:endParaRPr lang="LID4096" sz="1400" b="1" dirty="0">
              <a:solidFill>
                <a:srgbClr val="667982"/>
              </a:solidFill>
              <a:highlight>
                <a:srgbClr val="EFF1F3"/>
              </a:highlight>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D0D0AB9-8E11-418A-9121-B14FC9FA7340}"/>
              </a:ext>
            </a:extLst>
          </p:cNvPr>
          <p:cNvSpPr txBox="1"/>
          <p:nvPr/>
        </p:nvSpPr>
        <p:spPr>
          <a:xfrm>
            <a:off x="5092958" y="5266975"/>
            <a:ext cx="574196" cy="30777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endParaRPr lang="LID4096" sz="1400" b="1"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4108390"/>
      </p:ext>
    </p:extLst>
  </p:cSld>
  <p:clrMapOvr>
    <a:masterClrMapping/>
  </p:clrMapOvr>
  <mc:AlternateContent xmlns:mc="http://schemas.openxmlformats.org/markup-compatibility/2006" xmlns:p14="http://schemas.microsoft.com/office/powerpoint/2010/main">
    <mc:Choice Requires="p14">
      <p:transition spd="slow" p14:dur="2000" advTm="123936"/>
    </mc:Choice>
    <mc:Fallback xmlns="">
      <p:transition spd="slow" advTm="12393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D1DB-0D05-49DF-B10F-B727916CC32D}"/>
              </a:ext>
            </a:extLst>
          </p:cNvPr>
          <p:cNvSpPr>
            <a:spLocks noGrp="1"/>
          </p:cNvSpPr>
          <p:nvPr>
            <p:ph type="title"/>
          </p:nvPr>
        </p:nvSpPr>
        <p:spPr>
          <a:xfrm>
            <a:off x="307571" y="261851"/>
            <a:ext cx="10298083" cy="889462"/>
          </a:xfrm>
        </p:spPr>
        <p:txBody>
          <a:bodyPr/>
          <a:lstStyle/>
          <a:p>
            <a:pPr marL="0"/>
            <a:r>
              <a:rPr lang="en-US" dirty="0"/>
              <a:t>LISA Interferometric Metrology System</a:t>
            </a:r>
          </a:p>
        </p:txBody>
      </p:sp>
      <p:sp>
        <p:nvSpPr>
          <p:cNvPr id="4" name="Slide Number Placeholder 3">
            <a:extLst>
              <a:ext uri="{FF2B5EF4-FFF2-40B4-BE49-F238E27FC236}">
                <a16:creationId xmlns:a16="http://schemas.microsoft.com/office/drawing/2014/main" id="{39CA5500-DE6D-4253-917A-32E0CE2368EC}"/>
              </a:ext>
            </a:extLst>
          </p:cNvPr>
          <p:cNvSpPr>
            <a:spLocks noGrp="1"/>
          </p:cNvSpPr>
          <p:nvPr>
            <p:ph type="sldNum" sz="quarter" idx="12"/>
          </p:nvPr>
        </p:nvSpPr>
        <p:spPr/>
        <p:txBody>
          <a:bodyPr/>
          <a:lstStyle/>
          <a:p>
            <a:fld id="{9F39E346-B1F3-4075-BD67-234EF0F10AC6}" type="slidenum">
              <a:rPr lang="en-US" noProof="0" smtClean="0"/>
              <a:pPr/>
              <a:t>5</a:t>
            </a:fld>
            <a:endParaRPr lang="en-US" noProof="0" dirty="0"/>
          </a:p>
        </p:txBody>
      </p:sp>
      <p:sp>
        <p:nvSpPr>
          <p:cNvPr id="7" name="Content Placeholder 2">
            <a:extLst>
              <a:ext uri="{FF2B5EF4-FFF2-40B4-BE49-F238E27FC236}">
                <a16:creationId xmlns:a16="http://schemas.microsoft.com/office/drawing/2014/main" id="{2BD224B3-90A4-C563-8FC4-95F1CF387762}"/>
              </a:ext>
            </a:extLst>
          </p:cNvPr>
          <p:cNvSpPr txBox="1">
            <a:spLocks/>
          </p:cNvSpPr>
          <p:nvPr/>
        </p:nvSpPr>
        <p:spPr>
          <a:xfrm>
            <a:off x="354235" y="1130531"/>
            <a:ext cx="11644560" cy="4365423"/>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noProof="0" dirty="0"/>
          </a:p>
        </p:txBody>
      </p:sp>
      <p:sp>
        <p:nvSpPr>
          <p:cNvPr id="13" name="TextBox 12">
            <a:extLst>
              <a:ext uri="{FF2B5EF4-FFF2-40B4-BE49-F238E27FC236}">
                <a16:creationId xmlns:a16="http://schemas.microsoft.com/office/drawing/2014/main" id="{00C6430F-22FD-4024-B5DE-7D6D975EA485}"/>
              </a:ext>
            </a:extLst>
          </p:cNvPr>
          <p:cNvSpPr txBox="1"/>
          <p:nvPr/>
        </p:nvSpPr>
        <p:spPr>
          <a:xfrm>
            <a:off x="8835531" y="1693026"/>
            <a:ext cx="2505814" cy="95410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r>
              <a:rPr lang="en-US" sz="1400" dirty="0">
                <a:solidFill>
                  <a:srgbClr val="667982"/>
                </a:solidFill>
                <a:latin typeface="Arial" panose="020B0604020202020204" pitchFamily="34" charset="0"/>
                <a:cs typeface="Arial" panose="020B0604020202020204" pitchFamily="34" charset="0"/>
              </a:rPr>
              <a:t> – Ultra Stable Oscillator</a:t>
            </a:r>
          </a:p>
          <a:p>
            <a:pPr algn="l"/>
            <a:r>
              <a:rPr lang="en-US" sz="1400" dirty="0">
                <a:solidFill>
                  <a:srgbClr val="667982"/>
                </a:solidFill>
                <a:latin typeface="Arial" panose="020B0604020202020204" pitchFamily="34" charset="0"/>
                <a:cs typeface="Arial" panose="020B0604020202020204" pitchFamily="34" charset="0"/>
              </a:rPr>
              <a:t>         – science beat note</a:t>
            </a:r>
          </a:p>
          <a:p>
            <a:pPr algn="l"/>
            <a:r>
              <a:rPr lang="en-US" sz="1400" dirty="0">
                <a:solidFill>
                  <a:srgbClr val="667982"/>
                </a:solidFill>
                <a:latin typeface="Arial" panose="020B0604020202020204" pitchFamily="34" charset="0"/>
                <a:cs typeface="Arial" panose="020B0604020202020204" pitchFamily="34" charset="0"/>
              </a:rPr>
              <a:t>         – test mass beat note</a:t>
            </a:r>
          </a:p>
          <a:p>
            <a:pPr algn="l"/>
            <a:r>
              <a:rPr lang="en-US" sz="1400" dirty="0">
                <a:solidFill>
                  <a:srgbClr val="667982"/>
                </a:solidFill>
                <a:latin typeface="Arial" panose="020B0604020202020204" pitchFamily="34" charset="0"/>
                <a:cs typeface="Arial" panose="020B0604020202020204" pitchFamily="34" charset="0"/>
              </a:rPr>
              <a:t>         – reference beat note</a:t>
            </a:r>
            <a:endParaRPr lang="LID4096" sz="1400" dirty="0">
              <a:solidFill>
                <a:srgbClr val="667982"/>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30776F1B-C095-469A-A711-D1A5D86BD910}"/>
              </a:ext>
            </a:extLst>
          </p:cNvPr>
          <p:cNvPicPr>
            <a:picLocks noChangeAspect="1"/>
          </p:cNvPicPr>
          <p:nvPr/>
        </p:nvPicPr>
        <p:blipFill>
          <a:blip r:embed="rId3"/>
          <a:srcRect/>
          <a:stretch/>
        </p:blipFill>
        <p:spPr>
          <a:xfrm>
            <a:off x="1441441" y="942334"/>
            <a:ext cx="8252477" cy="5471171"/>
          </a:xfrm>
          <a:prstGeom prst="rect">
            <a:avLst/>
          </a:prstGeom>
        </p:spPr>
      </p:pic>
      <p:sp>
        <p:nvSpPr>
          <p:cNvPr id="22" name="TextBox 21">
            <a:extLst>
              <a:ext uri="{FF2B5EF4-FFF2-40B4-BE49-F238E27FC236}">
                <a16:creationId xmlns:a16="http://schemas.microsoft.com/office/drawing/2014/main" id="{B3FC9344-73B9-40F6-B8EC-1774BFE11D81}"/>
              </a:ext>
            </a:extLst>
          </p:cNvPr>
          <p:cNvSpPr txBox="1"/>
          <p:nvPr/>
        </p:nvSpPr>
        <p:spPr>
          <a:xfrm>
            <a:off x="5072511" y="1350295"/>
            <a:ext cx="990336"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Test mass</a:t>
            </a:r>
            <a:endParaRPr lang="LID4096" sz="1400" dirty="0">
              <a:solidFill>
                <a:srgbClr val="667982"/>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4780BE10-8807-4872-832E-EEAFA20DF745}"/>
              </a:ext>
            </a:extLst>
          </p:cNvPr>
          <p:cNvSpPr txBox="1"/>
          <p:nvPr/>
        </p:nvSpPr>
        <p:spPr>
          <a:xfrm>
            <a:off x="4177095" y="2255038"/>
            <a:ext cx="1279517"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Optical bench</a:t>
            </a:r>
            <a:endParaRPr lang="LID4096" sz="1400" dirty="0">
              <a:solidFill>
                <a:srgbClr val="667982"/>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057FF524-633D-490F-9DB2-AE7B33DEDD03}"/>
              </a:ext>
            </a:extLst>
          </p:cNvPr>
          <p:cNvSpPr txBox="1"/>
          <p:nvPr/>
        </p:nvSpPr>
        <p:spPr>
          <a:xfrm>
            <a:off x="2344551" y="2787935"/>
            <a:ext cx="1327608"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Far spacecraft</a:t>
            </a:r>
            <a:endParaRPr lang="LID4096" sz="1400" dirty="0">
              <a:solidFill>
                <a:srgbClr val="667982"/>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B928D95B-FCE1-4C9D-BB3C-CD16F58C9E31}"/>
              </a:ext>
            </a:extLst>
          </p:cNvPr>
          <p:cNvSpPr txBox="1"/>
          <p:nvPr/>
        </p:nvSpPr>
        <p:spPr>
          <a:xfrm>
            <a:off x="8039231" y="3609878"/>
            <a:ext cx="1319592"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Adjacent laser</a:t>
            </a:r>
            <a:endParaRPr lang="LID4096" sz="1400" dirty="0">
              <a:solidFill>
                <a:srgbClr val="667982"/>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D9E91274-D0D6-49DA-91AF-2699ABB134F2}"/>
              </a:ext>
            </a:extLst>
          </p:cNvPr>
          <p:cNvSpPr txBox="1"/>
          <p:nvPr/>
        </p:nvSpPr>
        <p:spPr>
          <a:xfrm>
            <a:off x="4031111" y="6122918"/>
            <a:ext cx="1119217" cy="307777"/>
          </a:xfrm>
          <a:prstGeom prst="rect">
            <a:avLst/>
          </a:prstGeom>
          <a:noFill/>
        </p:spPr>
        <p:txBody>
          <a:bodyPr wrap="none" rtlCol="0">
            <a:spAutoFit/>
          </a:bodyPr>
          <a:lstStyle/>
          <a:p>
            <a:pPr algn="l"/>
            <a:r>
              <a:rPr lang="en-US" sz="1400" b="1" dirty="0">
                <a:solidFill>
                  <a:srgbClr val="667982"/>
                </a:solidFill>
                <a:highlight>
                  <a:srgbClr val="EFF1F3"/>
                </a:highlight>
                <a:latin typeface="Arial" panose="020B0604020202020204" pitchFamily="34" charset="0"/>
                <a:cs typeface="Arial" panose="020B0604020202020204" pitchFamily="34" charset="0"/>
              </a:rPr>
              <a:t>Local laser</a:t>
            </a:r>
            <a:endParaRPr lang="LID4096" sz="1400" b="1" dirty="0">
              <a:solidFill>
                <a:srgbClr val="667982"/>
              </a:solidFill>
              <a:highlight>
                <a:srgbClr val="EFF1F3"/>
              </a:highlight>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D0D0AB9-8E11-418A-9121-B14FC9FA7340}"/>
              </a:ext>
            </a:extLst>
          </p:cNvPr>
          <p:cNvSpPr txBox="1"/>
          <p:nvPr/>
        </p:nvSpPr>
        <p:spPr>
          <a:xfrm>
            <a:off x="5092958" y="5266975"/>
            <a:ext cx="574196" cy="30777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endParaRPr lang="LID4096" sz="1400" b="1"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94265478"/>
      </p:ext>
    </p:extLst>
  </p:cSld>
  <p:clrMapOvr>
    <a:masterClrMapping/>
  </p:clrMapOvr>
  <mc:AlternateContent xmlns:mc="http://schemas.openxmlformats.org/markup-compatibility/2006" xmlns:p14="http://schemas.microsoft.com/office/powerpoint/2010/main">
    <mc:Choice Requires="p14">
      <p:transition spd="slow" p14:dur="2000" advTm="123936"/>
    </mc:Choice>
    <mc:Fallback xmlns="">
      <p:transition spd="slow" advTm="1239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D1DB-0D05-49DF-B10F-B727916CC32D}"/>
              </a:ext>
            </a:extLst>
          </p:cNvPr>
          <p:cNvSpPr>
            <a:spLocks noGrp="1"/>
          </p:cNvSpPr>
          <p:nvPr>
            <p:ph type="title"/>
          </p:nvPr>
        </p:nvSpPr>
        <p:spPr>
          <a:xfrm>
            <a:off x="307571" y="261851"/>
            <a:ext cx="10298083" cy="889462"/>
          </a:xfrm>
        </p:spPr>
        <p:txBody>
          <a:bodyPr/>
          <a:lstStyle/>
          <a:p>
            <a:pPr marL="0"/>
            <a:r>
              <a:rPr lang="en-US" dirty="0"/>
              <a:t>LISA Interferometric Metrology System</a:t>
            </a:r>
          </a:p>
        </p:txBody>
      </p:sp>
      <p:sp>
        <p:nvSpPr>
          <p:cNvPr id="4" name="Slide Number Placeholder 3">
            <a:extLst>
              <a:ext uri="{FF2B5EF4-FFF2-40B4-BE49-F238E27FC236}">
                <a16:creationId xmlns:a16="http://schemas.microsoft.com/office/drawing/2014/main" id="{39CA5500-DE6D-4253-917A-32E0CE2368EC}"/>
              </a:ext>
            </a:extLst>
          </p:cNvPr>
          <p:cNvSpPr>
            <a:spLocks noGrp="1"/>
          </p:cNvSpPr>
          <p:nvPr>
            <p:ph type="sldNum" sz="quarter" idx="12"/>
          </p:nvPr>
        </p:nvSpPr>
        <p:spPr/>
        <p:txBody>
          <a:bodyPr/>
          <a:lstStyle/>
          <a:p>
            <a:fld id="{9F39E346-B1F3-4075-BD67-234EF0F10AC6}" type="slidenum">
              <a:rPr lang="en-US" noProof="0" smtClean="0"/>
              <a:pPr/>
              <a:t>6</a:t>
            </a:fld>
            <a:endParaRPr lang="en-US" noProof="0" dirty="0"/>
          </a:p>
        </p:txBody>
      </p:sp>
      <p:sp>
        <p:nvSpPr>
          <p:cNvPr id="7" name="Content Placeholder 2">
            <a:extLst>
              <a:ext uri="{FF2B5EF4-FFF2-40B4-BE49-F238E27FC236}">
                <a16:creationId xmlns:a16="http://schemas.microsoft.com/office/drawing/2014/main" id="{2BD224B3-90A4-C563-8FC4-95F1CF387762}"/>
              </a:ext>
            </a:extLst>
          </p:cNvPr>
          <p:cNvSpPr txBox="1">
            <a:spLocks/>
          </p:cNvSpPr>
          <p:nvPr/>
        </p:nvSpPr>
        <p:spPr>
          <a:xfrm>
            <a:off x="354235" y="1130531"/>
            <a:ext cx="11644560" cy="4365423"/>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noProof="0" dirty="0"/>
          </a:p>
        </p:txBody>
      </p:sp>
      <p:sp>
        <p:nvSpPr>
          <p:cNvPr id="13" name="TextBox 12">
            <a:extLst>
              <a:ext uri="{FF2B5EF4-FFF2-40B4-BE49-F238E27FC236}">
                <a16:creationId xmlns:a16="http://schemas.microsoft.com/office/drawing/2014/main" id="{00C6430F-22FD-4024-B5DE-7D6D975EA485}"/>
              </a:ext>
            </a:extLst>
          </p:cNvPr>
          <p:cNvSpPr txBox="1"/>
          <p:nvPr/>
        </p:nvSpPr>
        <p:spPr>
          <a:xfrm>
            <a:off x="8835531" y="1693026"/>
            <a:ext cx="2505814" cy="95410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r>
              <a:rPr lang="en-US" sz="1400" dirty="0">
                <a:solidFill>
                  <a:srgbClr val="667982"/>
                </a:solidFill>
                <a:latin typeface="Arial" panose="020B0604020202020204" pitchFamily="34" charset="0"/>
                <a:cs typeface="Arial" panose="020B0604020202020204" pitchFamily="34" charset="0"/>
              </a:rPr>
              <a:t> – Ultra Stable Oscillator</a:t>
            </a:r>
          </a:p>
          <a:p>
            <a:pPr algn="l"/>
            <a:r>
              <a:rPr lang="en-US" sz="1400" dirty="0">
                <a:solidFill>
                  <a:srgbClr val="667982"/>
                </a:solidFill>
                <a:latin typeface="Arial" panose="020B0604020202020204" pitchFamily="34" charset="0"/>
                <a:cs typeface="Arial" panose="020B0604020202020204" pitchFamily="34" charset="0"/>
              </a:rPr>
              <a:t>         – science beat note</a:t>
            </a:r>
          </a:p>
          <a:p>
            <a:pPr algn="l"/>
            <a:r>
              <a:rPr lang="en-US" sz="1400" dirty="0">
                <a:solidFill>
                  <a:srgbClr val="667982"/>
                </a:solidFill>
                <a:latin typeface="Arial" panose="020B0604020202020204" pitchFamily="34" charset="0"/>
                <a:cs typeface="Arial" panose="020B0604020202020204" pitchFamily="34" charset="0"/>
              </a:rPr>
              <a:t>         – test mass beat note</a:t>
            </a:r>
          </a:p>
          <a:p>
            <a:pPr algn="l"/>
            <a:r>
              <a:rPr lang="en-US" sz="1400" dirty="0">
                <a:solidFill>
                  <a:srgbClr val="667982"/>
                </a:solidFill>
                <a:latin typeface="Arial" panose="020B0604020202020204" pitchFamily="34" charset="0"/>
                <a:cs typeface="Arial" panose="020B0604020202020204" pitchFamily="34" charset="0"/>
              </a:rPr>
              <a:t>         – reference beat note</a:t>
            </a:r>
            <a:endParaRPr lang="LID4096" sz="1400" dirty="0">
              <a:solidFill>
                <a:srgbClr val="667982"/>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30776F1B-C095-469A-A711-D1A5D86BD910}"/>
              </a:ext>
            </a:extLst>
          </p:cNvPr>
          <p:cNvPicPr>
            <a:picLocks noChangeAspect="1"/>
          </p:cNvPicPr>
          <p:nvPr/>
        </p:nvPicPr>
        <p:blipFill>
          <a:blip r:embed="rId3"/>
          <a:srcRect/>
          <a:stretch/>
        </p:blipFill>
        <p:spPr>
          <a:xfrm>
            <a:off x="1441441" y="942334"/>
            <a:ext cx="8252477" cy="5471171"/>
          </a:xfrm>
          <a:prstGeom prst="rect">
            <a:avLst/>
          </a:prstGeom>
        </p:spPr>
      </p:pic>
      <p:sp>
        <p:nvSpPr>
          <p:cNvPr id="22" name="TextBox 21">
            <a:extLst>
              <a:ext uri="{FF2B5EF4-FFF2-40B4-BE49-F238E27FC236}">
                <a16:creationId xmlns:a16="http://schemas.microsoft.com/office/drawing/2014/main" id="{B3FC9344-73B9-40F6-B8EC-1774BFE11D81}"/>
              </a:ext>
            </a:extLst>
          </p:cNvPr>
          <p:cNvSpPr txBox="1"/>
          <p:nvPr/>
        </p:nvSpPr>
        <p:spPr>
          <a:xfrm>
            <a:off x="5072511" y="1350295"/>
            <a:ext cx="990336"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Test mass</a:t>
            </a:r>
            <a:endParaRPr lang="LID4096" sz="1400" dirty="0">
              <a:solidFill>
                <a:srgbClr val="667982"/>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4780BE10-8807-4872-832E-EEAFA20DF745}"/>
              </a:ext>
            </a:extLst>
          </p:cNvPr>
          <p:cNvSpPr txBox="1"/>
          <p:nvPr/>
        </p:nvSpPr>
        <p:spPr>
          <a:xfrm>
            <a:off x="4177095" y="2255038"/>
            <a:ext cx="1279517"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Optical bench</a:t>
            </a:r>
            <a:endParaRPr lang="LID4096" sz="1400" dirty="0">
              <a:solidFill>
                <a:srgbClr val="667982"/>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057FF524-633D-490F-9DB2-AE7B33DEDD03}"/>
              </a:ext>
            </a:extLst>
          </p:cNvPr>
          <p:cNvSpPr txBox="1"/>
          <p:nvPr/>
        </p:nvSpPr>
        <p:spPr>
          <a:xfrm>
            <a:off x="2344551" y="2787935"/>
            <a:ext cx="1327608"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Far spacecraft</a:t>
            </a:r>
            <a:endParaRPr lang="LID4096" sz="1400" dirty="0">
              <a:solidFill>
                <a:srgbClr val="667982"/>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B928D95B-FCE1-4C9D-BB3C-CD16F58C9E31}"/>
              </a:ext>
            </a:extLst>
          </p:cNvPr>
          <p:cNvSpPr txBox="1"/>
          <p:nvPr/>
        </p:nvSpPr>
        <p:spPr>
          <a:xfrm>
            <a:off x="8039231" y="3609878"/>
            <a:ext cx="1319592" cy="307777"/>
          </a:xfrm>
          <a:prstGeom prst="rect">
            <a:avLst/>
          </a:prstGeom>
          <a:noFill/>
        </p:spPr>
        <p:txBody>
          <a:bodyPr wrap="none" rtlCol="0">
            <a:spAutoFit/>
          </a:bodyPr>
          <a:lstStyle/>
          <a:p>
            <a:pPr algn="l"/>
            <a:r>
              <a:rPr lang="en-US" sz="1400" dirty="0">
                <a:solidFill>
                  <a:srgbClr val="667982"/>
                </a:solidFill>
                <a:latin typeface="Arial" panose="020B0604020202020204" pitchFamily="34" charset="0"/>
                <a:cs typeface="Arial" panose="020B0604020202020204" pitchFamily="34" charset="0"/>
              </a:rPr>
              <a:t>Adjacent laser</a:t>
            </a:r>
            <a:endParaRPr lang="LID4096" sz="1400" dirty="0">
              <a:solidFill>
                <a:srgbClr val="667982"/>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D9E91274-D0D6-49DA-91AF-2699ABB134F2}"/>
              </a:ext>
            </a:extLst>
          </p:cNvPr>
          <p:cNvSpPr txBox="1"/>
          <p:nvPr/>
        </p:nvSpPr>
        <p:spPr>
          <a:xfrm>
            <a:off x="4031111" y="6122918"/>
            <a:ext cx="1119217" cy="307777"/>
          </a:xfrm>
          <a:prstGeom prst="rect">
            <a:avLst/>
          </a:prstGeom>
          <a:noFill/>
        </p:spPr>
        <p:txBody>
          <a:bodyPr wrap="none" rtlCol="0">
            <a:spAutoFit/>
          </a:bodyPr>
          <a:lstStyle/>
          <a:p>
            <a:pPr algn="l"/>
            <a:r>
              <a:rPr lang="en-US" sz="1400" b="1" dirty="0">
                <a:solidFill>
                  <a:srgbClr val="667982"/>
                </a:solidFill>
                <a:highlight>
                  <a:srgbClr val="EFF1F3"/>
                </a:highlight>
                <a:latin typeface="Arial" panose="020B0604020202020204" pitchFamily="34" charset="0"/>
                <a:cs typeface="Arial" panose="020B0604020202020204" pitchFamily="34" charset="0"/>
              </a:rPr>
              <a:t>Local laser</a:t>
            </a:r>
            <a:endParaRPr lang="LID4096" sz="1400" b="1" dirty="0">
              <a:solidFill>
                <a:srgbClr val="667982"/>
              </a:solidFill>
              <a:highlight>
                <a:srgbClr val="EFF1F3"/>
              </a:highlight>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AD0D0AB9-8E11-418A-9121-B14FC9FA7340}"/>
              </a:ext>
            </a:extLst>
          </p:cNvPr>
          <p:cNvSpPr txBox="1"/>
          <p:nvPr/>
        </p:nvSpPr>
        <p:spPr>
          <a:xfrm>
            <a:off x="5092958" y="5266975"/>
            <a:ext cx="574196" cy="30777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endParaRPr lang="LID4096" sz="1400" b="1"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1682356"/>
      </p:ext>
    </p:extLst>
  </p:cSld>
  <p:clrMapOvr>
    <a:masterClrMapping/>
  </p:clrMapOvr>
  <mc:AlternateContent xmlns:mc="http://schemas.openxmlformats.org/markup-compatibility/2006" xmlns:p14="http://schemas.microsoft.com/office/powerpoint/2010/main">
    <mc:Choice Requires="p14">
      <p:transition spd="slow" p14:dur="2000" advTm="123936"/>
    </mc:Choice>
    <mc:Fallback xmlns="">
      <p:transition spd="slow" advTm="12393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3AB47-7FEE-CBB2-7368-4BC4C81F1F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BAB162-BA96-5EB8-42BC-E7E78717A514}"/>
              </a:ext>
            </a:extLst>
          </p:cNvPr>
          <p:cNvSpPr>
            <a:spLocks noGrp="1"/>
          </p:cNvSpPr>
          <p:nvPr>
            <p:ph type="title"/>
          </p:nvPr>
        </p:nvSpPr>
        <p:spPr/>
        <p:txBody>
          <a:bodyPr>
            <a:normAutofit/>
          </a:bodyPr>
          <a:lstStyle/>
          <a:p>
            <a:r>
              <a:rPr lang="en-US" noProof="0" dirty="0"/>
              <a:t>Laser Noise Reduction via TDI</a:t>
            </a:r>
          </a:p>
        </p:txBody>
      </p:sp>
      <p:sp>
        <p:nvSpPr>
          <p:cNvPr id="4" name="Slide Number Placeholder 3">
            <a:extLst>
              <a:ext uri="{FF2B5EF4-FFF2-40B4-BE49-F238E27FC236}">
                <a16:creationId xmlns:a16="http://schemas.microsoft.com/office/drawing/2014/main" id="{C603F70F-26C2-4261-BC97-D879FE3A2FAD}"/>
              </a:ext>
            </a:extLst>
          </p:cNvPr>
          <p:cNvSpPr>
            <a:spLocks noGrp="1"/>
          </p:cNvSpPr>
          <p:nvPr>
            <p:ph type="sldNum" sz="quarter" idx="12"/>
          </p:nvPr>
        </p:nvSpPr>
        <p:spPr/>
        <p:txBody>
          <a:bodyPr/>
          <a:lstStyle/>
          <a:p>
            <a:fld id="{9F39E346-B1F3-4075-BD67-234EF0F10AC6}" type="slidenum">
              <a:rPr lang="en-US" noProof="0" smtClean="0"/>
              <a:pPr/>
              <a:t>7</a:t>
            </a:fld>
            <a:endParaRPr lang="en-US" noProof="0" dirty="0"/>
          </a:p>
        </p:txBody>
      </p:sp>
      <p:sp>
        <p:nvSpPr>
          <p:cNvPr id="7" name="TextBox 6">
            <a:extLst>
              <a:ext uri="{FF2B5EF4-FFF2-40B4-BE49-F238E27FC236}">
                <a16:creationId xmlns:a16="http://schemas.microsoft.com/office/drawing/2014/main" id="{A7F60959-792A-590F-85D1-B72D97098166}"/>
              </a:ext>
            </a:extLst>
          </p:cNvPr>
          <p:cNvSpPr txBox="1"/>
          <p:nvPr/>
        </p:nvSpPr>
        <p:spPr>
          <a:xfrm>
            <a:off x="9533022" y="6309154"/>
            <a:ext cx="3292871" cy="307777"/>
          </a:xfrm>
          <a:prstGeom prst="rect">
            <a:avLst/>
          </a:prstGeom>
          <a:noFill/>
        </p:spPr>
        <p:txBody>
          <a:bodyPr wrap="square" rtlCol="0">
            <a:spAutoFit/>
          </a:bodyPr>
          <a:lstStyle/>
          <a:p>
            <a:pPr algn="l"/>
            <a:r>
              <a:rPr lang="en-US" sz="1400" noProof="0" dirty="0">
                <a:solidFill>
                  <a:srgbClr val="667982"/>
                </a:solidFill>
                <a:latin typeface="Arial" panose="020B0604020202020204" pitchFamily="34" charset="0"/>
                <a:cs typeface="Arial" panose="020B0604020202020204" pitchFamily="34" charset="0"/>
              </a:rPr>
              <a:t>Hartwig, 2021</a:t>
            </a:r>
          </a:p>
        </p:txBody>
      </p:sp>
      <p:sp>
        <p:nvSpPr>
          <p:cNvPr id="14" name="Content Placeholder 2">
            <a:extLst>
              <a:ext uri="{FF2B5EF4-FFF2-40B4-BE49-F238E27FC236}">
                <a16:creationId xmlns:a16="http://schemas.microsoft.com/office/drawing/2014/main" id="{2C5C0B96-55A7-09B8-523C-32A10C6CC2EB}"/>
              </a:ext>
            </a:extLst>
          </p:cNvPr>
          <p:cNvSpPr txBox="1">
            <a:spLocks/>
          </p:cNvSpPr>
          <p:nvPr/>
        </p:nvSpPr>
        <p:spPr>
          <a:xfrm>
            <a:off x="321009" y="1125393"/>
            <a:ext cx="11632612" cy="1869542"/>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Time Delay Interferometry (TDI) is a cluster of methods to construct </a:t>
            </a:r>
            <a:r>
              <a:rPr lang="en-US" dirty="0">
                <a:highlight>
                  <a:srgbClr val="D8DFE3"/>
                </a:highlight>
              </a:rPr>
              <a:t>virtual equal arms</a:t>
            </a:r>
            <a:r>
              <a:rPr lang="en-US" dirty="0"/>
              <a:t> in </a:t>
            </a:r>
            <a:r>
              <a:rPr lang="en-US" dirty="0">
                <a:highlight>
                  <a:srgbClr val="D8DFE3"/>
                </a:highlight>
              </a:rPr>
              <a:t>post-processing</a:t>
            </a:r>
            <a:r>
              <a:rPr lang="en-US" dirty="0"/>
              <a:t>.</a:t>
            </a:r>
          </a:p>
          <a:p>
            <a:pPr marL="0" indent="0">
              <a:buFont typeface="Arial" panose="020B0604020202020204" pitchFamily="34" charset="0"/>
              <a:buNone/>
            </a:pPr>
            <a:endParaRPr lang="en-US" dirty="0"/>
          </a:p>
        </p:txBody>
      </p:sp>
      <p:pic>
        <p:nvPicPr>
          <p:cNvPr id="12" name="Picture 11" descr="A diagram of a computer network&#10;&#10;AI-generated content may be incorrect.">
            <a:extLst>
              <a:ext uri="{FF2B5EF4-FFF2-40B4-BE49-F238E27FC236}">
                <a16:creationId xmlns:a16="http://schemas.microsoft.com/office/drawing/2014/main" id="{00A1122A-6478-4686-B464-4BEEA703E5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1438" y="2389294"/>
            <a:ext cx="6264411" cy="3420956"/>
          </a:xfrm>
          <a:prstGeom prst="rect">
            <a:avLst/>
          </a:prstGeom>
        </p:spPr>
      </p:pic>
      <p:pic>
        <p:nvPicPr>
          <p:cNvPr id="15" name="Picture 14" descr="A diagram of a computer system&#10;&#10;AI-generated content may be incorrect.">
            <a:extLst>
              <a:ext uri="{FF2B5EF4-FFF2-40B4-BE49-F238E27FC236}">
                <a16:creationId xmlns:a16="http://schemas.microsoft.com/office/drawing/2014/main" id="{533C5948-31BF-48D2-B201-1FE6F4A74401}"/>
              </a:ext>
            </a:extLst>
          </p:cNvPr>
          <p:cNvPicPr>
            <a:picLocks noChangeAspect="1"/>
          </p:cNvPicPr>
          <p:nvPr/>
        </p:nvPicPr>
        <p:blipFill>
          <a:blip r:embed="rId4">
            <a:extLst>
              <a:ext uri="{28A0092B-C50C-407E-A947-70E740481C1C}">
                <a14:useLocalDpi xmlns:a14="http://schemas.microsoft.com/office/drawing/2010/main" val="0"/>
              </a:ext>
            </a:extLst>
          </a:blip>
          <a:srcRect r="7999"/>
          <a:stretch/>
        </p:blipFill>
        <p:spPr>
          <a:xfrm>
            <a:off x="321009" y="2719940"/>
            <a:ext cx="5192509" cy="2838464"/>
          </a:xfrm>
          <a:prstGeom prst="rect">
            <a:avLst/>
          </a:prstGeom>
        </p:spPr>
      </p:pic>
      <p:sp>
        <p:nvSpPr>
          <p:cNvPr id="16" name="TextBox 15">
            <a:extLst>
              <a:ext uri="{FF2B5EF4-FFF2-40B4-BE49-F238E27FC236}">
                <a16:creationId xmlns:a16="http://schemas.microsoft.com/office/drawing/2014/main" id="{D4495605-52FD-42EC-B970-FF29234892EC}"/>
              </a:ext>
            </a:extLst>
          </p:cNvPr>
          <p:cNvSpPr txBox="1"/>
          <p:nvPr/>
        </p:nvSpPr>
        <p:spPr>
          <a:xfrm>
            <a:off x="1840376" y="5564208"/>
            <a:ext cx="2118166" cy="338554"/>
          </a:xfrm>
          <a:prstGeom prst="rect">
            <a:avLst/>
          </a:prstGeom>
          <a:noFill/>
        </p:spPr>
        <p:txBody>
          <a:bodyPr wrap="squar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Transponder signal</a:t>
            </a:r>
          </a:p>
        </p:txBody>
      </p:sp>
      <p:sp>
        <p:nvSpPr>
          <p:cNvPr id="17" name="TextBox 16">
            <a:extLst>
              <a:ext uri="{FF2B5EF4-FFF2-40B4-BE49-F238E27FC236}">
                <a16:creationId xmlns:a16="http://schemas.microsoft.com/office/drawing/2014/main" id="{0BE2F8E7-566D-492B-B4C4-8A4183F77B0B}"/>
              </a:ext>
            </a:extLst>
          </p:cNvPr>
          <p:cNvSpPr txBox="1"/>
          <p:nvPr/>
        </p:nvSpPr>
        <p:spPr>
          <a:xfrm>
            <a:off x="7229655" y="5564208"/>
            <a:ext cx="3292871" cy="338554"/>
          </a:xfrm>
          <a:prstGeom prst="rect">
            <a:avLst/>
          </a:prstGeom>
          <a:noFill/>
        </p:spPr>
        <p:txBody>
          <a:bodyPr wrap="squar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Synthesized transponder signal</a:t>
            </a:r>
          </a:p>
        </p:txBody>
      </p:sp>
    </p:spTree>
    <p:extLst>
      <p:ext uri="{BB962C8B-B14F-4D97-AF65-F5344CB8AC3E}">
        <p14:creationId xmlns:p14="http://schemas.microsoft.com/office/powerpoint/2010/main" val="2439114216"/>
      </p:ext>
    </p:extLst>
  </p:cSld>
  <p:clrMapOvr>
    <a:masterClrMapping/>
  </p:clrMapOvr>
  <mc:AlternateContent xmlns:mc="http://schemas.openxmlformats.org/markup-compatibility/2006" xmlns:p14="http://schemas.microsoft.com/office/powerpoint/2010/main">
    <mc:Choice Requires="p14">
      <p:transition spd="slow" p14:dur="2000" advTm="80890"/>
    </mc:Choice>
    <mc:Fallback xmlns="">
      <p:transition spd="slow" advTm="8089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60E53A-1EE5-1774-C3B7-9A6DA6AC91DA}"/>
            </a:ext>
          </a:extLst>
        </p:cNvPr>
        <p:cNvGrpSpPr/>
        <p:nvPr/>
      </p:nvGrpSpPr>
      <p:grpSpPr>
        <a:xfrm>
          <a:off x="0" y="0"/>
          <a:ext cx="0" cy="0"/>
          <a:chOff x="0" y="0"/>
          <a:chExt cx="0" cy="0"/>
        </a:xfrm>
      </p:grpSpPr>
      <p:pic>
        <p:nvPicPr>
          <p:cNvPr id="14" name="Picture 13">
            <a:extLst>
              <a:ext uri="{FF2B5EF4-FFF2-40B4-BE49-F238E27FC236}">
                <a16:creationId xmlns:a16="http://schemas.microsoft.com/office/drawing/2014/main" id="{F4BEB266-602F-46C4-9E22-54D2365AD081}"/>
              </a:ext>
            </a:extLst>
          </p:cNvPr>
          <p:cNvPicPr>
            <a:picLocks noChangeAspect="1"/>
          </p:cNvPicPr>
          <p:nvPr/>
        </p:nvPicPr>
        <p:blipFill>
          <a:blip r:embed="rId3"/>
          <a:stretch>
            <a:fillRect/>
          </a:stretch>
        </p:blipFill>
        <p:spPr>
          <a:xfrm>
            <a:off x="-1146180" y="1067741"/>
            <a:ext cx="8252477" cy="5471171"/>
          </a:xfrm>
          <a:prstGeom prst="rect">
            <a:avLst/>
          </a:prstGeom>
        </p:spPr>
      </p:pic>
      <p:pic>
        <p:nvPicPr>
          <p:cNvPr id="6" name="Picture 5">
            <a:extLst>
              <a:ext uri="{FF2B5EF4-FFF2-40B4-BE49-F238E27FC236}">
                <a16:creationId xmlns:a16="http://schemas.microsoft.com/office/drawing/2014/main" id="{B4FD352B-0CE9-4084-A427-A95B45115B2F}"/>
              </a:ext>
            </a:extLst>
          </p:cNvPr>
          <p:cNvPicPr>
            <a:picLocks noChangeAspect="1"/>
          </p:cNvPicPr>
          <p:nvPr/>
        </p:nvPicPr>
        <p:blipFill>
          <a:blip r:embed="rId4"/>
          <a:stretch>
            <a:fillRect/>
          </a:stretch>
        </p:blipFill>
        <p:spPr>
          <a:xfrm>
            <a:off x="5674578" y="1625014"/>
            <a:ext cx="5769539" cy="807577"/>
          </a:xfrm>
          <a:prstGeom prst="rect">
            <a:avLst/>
          </a:prstGeom>
        </p:spPr>
      </p:pic>
      <p:pic>
        <p:nvPicPr>
          <p:cNvPr id="5" name="Picture 4" descr="A graph of a pilot&#10;&#10;AI-generated content may be incorrect.">
            <a:extLst>
              <a:ext uri="{FF2B5EF4-FFF2-40B4-BE49-F238E27FC236}">
                <a16:creationId xmlns:a16="http://schemas.microsoft.com/office/drawing/2014/main" id="{345D6D04-79E8-4C43-2AEB-751564E641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86879" y="4095047"/>
            <a:ext cx="5944939" cy="2054501"/>
          </a:xfrm>
          <a:prstGeom prst="rect">
            <a:avLst/>
          </a:prstGeom>
        </p:spPr>
      </p:pic>
      <p:sp>
        <p:nvSpPr>
          <p:cNvPr id="2" name="Title 1">
            <a:extLst>
              <a:ext uri="{FF2B5EF4-FFF2-40B4-BE49-F238E27FC236}">
                <a16:creationId xmlns:a16="http://schemas.microsoft.com/office/drawing/2014/main" id="{5D2800B3-58A4-7538-A01C-56ED35AC94D7}"/>
              </a:ext>
            </a:extLst>
          </p:cNvPr>
          <p:cNvSpPr>
            <a:spLocks noGrp="1"/>
          </p:cNvSpPr>
          <p:nvPr>
            <p:ph type="title"/>
          </p:nvPr>
        </p:nvSpPr>
        <p:spPr/>
        <p:txBody>
          <a:bodyPr/>
          <a:lstStyle/>
          <a:p>
            <a:r>
              <a:rPr lang="en-US" dirty="0"/>
              <a:t>Clock Noise Reduction</a:t>
            </a:r>
            <a:endParaRPr lang="en-US" noProof="0" dirty="0"/>
          </a:p>
        </p:txBody>
      </p:sp>
      <p:sp>
        <p:nvSpPr>
          <p:cNvPr id="4" name="Slide Number Placeholder 3">
            <a:extLst>
              <a:ext uri="{FF2B5EF4-FFF2-40B4-BE49-F238E27FC236}">
                <a16:creationId xmlns:a16="http://schemas.microsoft.com/office/drawing/2014/main" id="{EFC60455-52E2-5179-D695-C5585FB25734}"/>
              </a:ext>
            </a:extLst>
          </p:cNvPr>
          <p:cNvSpPr>
            <a:spLocks noGrp="1"/>
          </p:cNvSpPr>
          <p:nvPr>
            <p:ph type="sldNum" sz="quarter" idx="12"/>
          </p:nvPr>
        </p:nvSpPr>
        <p:spPr/>
        <p:txBody>
          <a:bodyPr/>
          <a:lstStyle/>
          <a:p>
            <a:fld id="{9F39E346-B1F3-4075-BD67-234EF0F10AC6}" type="slidenum">
              <a:rPr lang="en-US" noProof="0" smtClean="0"/>
              <a:pPr/>
              <a:t>8</a:t>
            </a:fld>
            <a:endParaRPr lang="en-US" noProof="0" dirty="0"/>
          </a:p>
        </p:txBody>
      </p:sp>
      <p:sp>
        <p:nvSpPr>
          <p:cNvPr id="13" name="TextBox 12">
            <a:extLst>
              <a:ext uri="{FF2B5EF4-FFF2-40B4-BE49-F238E27FC236}">
                <a16:creationId xmlns:a16="http://schemas.microsoft.com/office/drawing/2014/main" id="{D1B64E10-3ADA-AA57-AEC8-148358F3AFB5}"/>
              </a:ext>
            </a:extLst>
          </p:cNvPr>
          <p:cNvSpPr txBox="1"/>
          <p:nvPr/>
        </p:nvSpPr>
        <p:spPr>
          <a:xfrm>
            <a:off x="5888334" y="6231135"/>
            <a:ext cx="3366627" cy="307777"/>
          </a:xfrm>
          <a:prstGeom prst="rect">
            <a:avLst/>
          </a:prstGeom>
          <a:noFill/>
        </p:spPr>
        <p:txBody>
          <a:bodyPr wrap="none" rtlCol="0">
            <a:spAutoFit/>
          </a:bodyPr>
          <a:lstStyle/>
          <a:p>
            <a:pPr algn="l"/>
            <a:r>
              <a:rPr lang="en-US" sz="1400" noProof="0" dirty="0">
                <a:solidFill>
                  <a:srgbClr val="667982"/>
                </a:solidFill>
                <a:latin typeface="Arial" panose="020B0604020202020204" pitchFamily="34" charset="0"/>
                <a:cs typeface="Arial" panose="020B0604020202020204" pitchFamily="34" charset="0"/>
              </a:rPr>
              <a:t>Lisa metrology system-final report, 2014</a:t>
            </a:r>
          </a:p>
        </p:txBody>
      </p:sp>
      <p:sp>
        <p:nvSpPr>
          <p:cNvPr id="9" name="TextBox 8">
            <a:extLst>
              <a:ext uri="{FF2B5EF4-FFF2-40B4-BE49-F238E27FC236}">
                <a16:creationId xmlns:a16="http://schemas.microsoft.com/office/drawing/2014/main" id="{CA1DCC58-66B4-8684-B303-89E790501972}"/>
              </a:ext>
            </a:extLst>
          </p:cNvPr>
          <p:cNvSpPr txBox="1"/>
          <p:nvPr/>
        </p:nvSpPr>
        <p:spPr>
          <a:xfrm>
            <a:off x="5700968" y="1363829"/>
            <a:ext cx="5543505" cy="338554"/>
          </a:xfrm>
          <a:prstGeom prst="rect">
            <a:avLst/>
          </a:prstGeom>
          <a:noFill/>
        </p:spPr>
        <p:txBody>
          <a:bodyPr wrap="non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After demodulation, considering laser noise and clock jitter:</a:t>
            </a:r>
          </a:p>
        </p:txBody>
      </p:sp>
      <p:sp>
        <p:nvSpPr>
          <p:cNvPr id="15" name="Rectangle 14">
            <a:extLst>
              <a:ext uri="{FF2B5EF4-FFF2-40B4-BE49-F238E27FC236}">
                <a16:creationId xmlns:a16="http://schemas.microsoft.com/office/drawing/2014/main" id="{0080ECB8-A098-427C-A341-07979DC1AC1D}"/>
              </a:ext>
            </a:extLst>
          </p:cNvPr>
          <p:cNvSpPr/>
          <p:nvPr/>
        </p:nvSpPr>
        <p:spPr>
          <a:xfrm>
            <a:off x="5559026" y="1255746"/>
            <a:ext cx="6605121" cy="1190473"/>
          </a:xfrm>
          <a:prstGeom prst="rect">
            <a:avLst/>
          </a:prstGeom>
          <a:noFill/>
          <a:ln w="38100">
            <a:solidFill>
              <a:srgbClr val="6679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t-EE"/>
          </a:p>
        </p:txBody>
      </p:sp>
      <p:pic>
        <p:nvPicPr>
          <p:cNvPr id="11" name="Picture 10">
            <a:extLst>
              <a:ext uri="{FF2B5EF4-FFF2-40B4-BE49-F238E27FC236}">
                <a16:creationId xmlns:a16="http://schemas.microsoft.com/office/drawing/2014/main" id="{775358C2-830F-48C7-A1B5-E40137849A98}"/>
              </a:ext>
            </a:extLst>
          </p:cNvPr>
          <p:cNvPicPr>
            <a:picLocks noChangeAspect="1"/>
          </p:cNvPicPr>
          <p:nvPr/>
        </p:nvPicPr>
        <p:blipFill rotWithShape="1">
          <a:blip r:embed="rId6"/>
          <a:srcRect l="46687" r="50263" b="63989"/>
          <a:stretch/>
        </p:blipFill>
        <p:spPr>
          <a:xfrm>
            <a:off x="3100069" y="5043261"/>
            <a:ext cx="177801" cy="258038"/>
          </a:xfrm>
          <a:prstGeom prst="rect">
            <a:avLst/>
          </a:prstGeom>
        </p:spPr>
      </p:pic>
      <p:pic>
        <p:nvPicPr>
          <p:cNvPr id="12" name="Picture 11">
            <a:extLst>
              <a:ext uri="{FF2B5EF4-FFF2-40B4-BE49-F238E27FC236}">
                <a16:creationId xmlns:a16="http://schemas.microsoft.com/office/drawing/2014/main" id="{E152FAF3-AE7F-4F50-9A23-F33F8BAD3930}"/>
              </a:ext>
            </a:extLst>
          </p:cNvPr>
          <p:cNvPicPr>
            <a:picLocks noChangeAspect="1"/>
          </p:cNvPicPr>
          <p:nvPr/>
        </p:nvPicPr>
        <p:blipFill rotWithShape="1">
          <a:blip r:embed="rId6"/>
          <a:srcRect l="46935" t="49455" r="50614" b="10132"/>
          <a:stretch/>
        </p:blipFill>
        <p:spPr>
          <a:xfrm>
            <a:off x="2356485" y="5072267"/>
            <a:ext cx="142875" cy="289579"/>
          </a:xfrm>
          <a:prstGeom prst="rect">
            <a:avLst/>
          </a:prstGeom>
        </p:spPr>
      </p:pic>
    </p:spTree>
    <p:extLst>
      <p:ext uri="{BB962C8B-B14F-4D97-AF65-F5344CB8AC3E}">
        <p14:creationId xmlns:p14="http://schemas.microsoft.com/office/powerpoint/2010/main" val="2814325583"/>
      </p:ext>
    </p:extLst>
  </p:cSld>
  <p:clrMapOvr>
    <a:masterClrMapping/>
  </p:clrMapOvr>
  <mc:AlternateContent xmlns:mc="http://schemas.openxmlformats.org/markup-compatibility/2006" xmlns:p14="http://schemas.microsoft.com/office/powerpoint/2010/main">
    <mc:Choice Requires="p14">
      <p:transition spd="slow" p14:dur="2000" advTm="8456"/>
    </mc:Choice>
    <mc:Fallback xmlns="">
      <p:transition spd="slow" advTm="845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692BC-5D04-12E0-7F65-0227E5C29CB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FD17766-9253-4EE2-98ED-07E6BFB11759}"/>
              </a:ext>
            </a:extLst>
          </p:cNvPr>
          <p:cNvPicPr>
            <a:picLocks noChangeAspect="1"/>
          </p:cNvPicPr>
          <p:nvPr/>
        </p:nvPicPr>
        <p:blipFill>
          <a:blip r:embed="rId3"/>
          <a:stretch>
            <a:fillRect/>
          </a:stretch>
        </p:blipFill>
        <p:spPr>
          <a:xfrm>
            <a:off x="1742532" y="1024639"/>
            <a:ext cx="8199828" cy="4909255"/>
          </a:xfrm>
          <a:prstGeom prst="rect">
            <a:avLst/>
          </a:prstGeom>
        </p:spPr>
      </p:pic>
      <p:sp>
        <p:nvSpPr>
          <p:cNvPr id="2" name="Title 1">
            <a:extLst>
              <a:ext uri="{FF2B5EF4-FFF2-40B4-BE49-F238E27FC236}">
                <a16:creationId xmlns:a16="http://schemas.microsoft.com/office/drawing/2014/main" id="{A1E2004A-8C3A-8DA8-42F2-B8BAC8661CF0}"/>
              </a:ext>
            </a:extLst>
          </p:cNvPr>
          <p:cNvSpPr>
            <a:spLocks noGrp="1"/>
          </p:cNvSpPr>
          <p:nvPr>
            <p:ph type="title"/>
          </p:nvPr>
        </p:nvSpPr>
        <p:spPr/>
        <p:txBody>
          <a:bodyPr/>
          <a:lstStyle/>
          <a:p>
            <a:r>
              <a:rPr lang="en-US" noProof="0" dirty="0"/>
              <a:t>Previous Experiment</a:t>
            </a:r>
          </a:p>
        </p:txBody>
      </p:sp>
      <p:sp>
        <p:nvSpPr>
          <p:cNvPr id="4" name="Slide Number Placeholder 3">
            <a:extLst>
              <a:ext uri="{FF2B5EF4-FFF2-40B4-BE49-F238E27FC236}">
                <a16:creationId xmlns:a16="http://schemas.microsoft.com/office/drawing/2014/main" id="{33D03556-D078-1238-23F2-77D595FE2839}"/>
              </a:ext>
            </a:extLst>
          </p:cNvPr>
          <p:cNvSpPr>
            <a:spLocks noGrp="1"/>
          </p:cNvSpPr>
          <p:nvPr>
            <p:ph type="sldNum" sz="quarter" idx="12"/>
          </p:nvPr>
        </p:nvSpPr>
        <p:spPr/>
        <p:txBody>
          <a:bodyPr/>
          <a:lstStyle/>
          <a:p>
            <a:fld id="{9F39E346-B1F3-4075-BD67-234EF0F10AC6}" type="slidenum">
              <a:rPr lang="en-US" noProof="0" smtClean="0"/>
              <a:pPr/>
              <a:t>9</a:t>
            </a:fld>
            <a:endParaRPr lang="en-US" noProof="0" dirty="0"/>
          </a:p>
        </p:txBody>
      </p:sp>
      <p:sp>
        <p:nvSpPr>
          <p:cNvPr id="21" name="TextBox 20">
            <a:extLst>
              <a:ext uri="{FF2B5EF4-FFF2-40B4-BE49-F238E27FC236}">
                <a16:creationId xmlns:a16="http://schemas.microsoft.com/office/drawing/2014/main" id="{B24367C9-D82F-BBF0-13AE-7CFB1DF3425E}"/>
              </a:ext>
            </a:extLst>
          </p:cNvPr>
          <p:cNvSpPr txBox="1"/>
          <p:nvPr/>
        </p:nvSpPr>
        <p:spPr>
          <a:xfrm>
            <a:off x="2438820" y="6135872"/>
            <a:ext cx="6958760" cy="523220"/>
          </a:xfrm>
          <a:prstGeom prst="rect">
            <a:avLst/>
          </a:prstGeom>
          <a:noFill/>
        </p:spPr>
        <p:txBody>
          <a:bodyPr wrap="square" rtlCol="0">
            <a:spAutoFit/>
          </a:bodyPr>
          <a:lstStyle/>
          <a:p>
            <a:pPr algn="just"/>
            <a:r>
              <a:rPr lang="en-US" sz="1400" dirty="0" err="1">
                <a:solidFill>
                  <a:srgbClr val="667982"/>
                </a:solidFill>
                <a:latin typeface="Arial" panose="020B0604020202020204" pitchFamily="34" charset="0"/>
                <a:cs typeface="Arial" panose="020B0604020202020204" pitchFamily="34" charset="0"/>
              </a:rPr>
              <a:t>Mitryk</a:t>
            </a:r>
            <a:r>
              <a:rPr lang="en-US" sz="1400" dirty="0">
                <a:solidFill>
                  <a:srgbClr val="667982"/>
                </a:solidFill>
                <a:latin typeface="Arial" panose="020B0604020202020204" pitchFamily="34" charset="0"/>
                <a:cs typeface="Arial" panose="020B0604020202020204" pitchFamily="34" charset="0"/>
              </a:rPr>
              <a:t>, 2012: Laser Noise Mitigation through Time Delay Interferometry for Space-based Gravitational Wave Interferometers Using the UF Laser Interferometer</a:t>
            </a:r>
            <a:endParaRPr lang="et-EE" sz="1400" dirty="0">
              <a:solidFill>
                <a:srgbClr val="66798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DA59605-C185-40C8-8260-0EDE25A81F68}"/>
              </a:ext>
            </a:extLst>
          </p:cNvPr>
          <p:cNvSpPr txBox="1"/>
          <p:nvPr/>
        </p:nvSpPr>
        <p:spPr>
          <a:xfrm>
            <a:off x="5309984" y="3378200"/>
            <a:ext cx="2005216" cy="523220"/>
          </a:xfrm>
          <a:prstGeom prst="rect">
            <a:avLst/>
          </a:prstGeom>
          <a:solidFill>
            <a:schemeClr val="tx1"/>
          </a:solidFill>
          <a:ln>
            <a:solidFill>
              <a:schemeClr val="bg1"/>
            </a:solidFill>
            <a:prstDash val="dash"/>
          </a:ln>
        </p:spPr>
        <p:txBody>
          <a:bodyPr wrap="square" rtlCol="0">
            <a:spAutoFit/>
          </a:bodyPr>
          <a:lstStyle/>
          <a:p>
            <a:pPr algn="l"/>
            <a:r>
              <a:rPr lang="et-EE" sz="1400" dirty="0">
                <a:solidFill>
                  <a:schemeClr val="bg1"/>
                </a:solidFill>
                <a:highlight>
                  <a:srgbClr val="D8DFE3"/>
                </a:highlight>
                <a:latin typeface="Courier New" panose="02070309020205020404" pitchFamily="49" charset="0"/>
                <a:cs typeface="Courier New" panose="02070309020205020404" pitchFamily="49" charset="0"/>
              </a:rPr>
              <a:t>Strain amplitude 4.35×10</a:t>
            </a:r>
            <a:r>
              <a:rPr lang="et-EE" sz="1400" baseline="30000" dirty="0">
                <a:solidFill>
                  <a:schemeClr val="bg1"/>
                </a:solidFill>
                <a:highlight>
                  <a:srgbClr val="D8DFE3"/>
                </a:highlight>
                <a:latin typeface="Courier New" panose="02070309020205020404" pitchFamily="49" charset="0"/>
                <a:cs typeface="Courier New" panose="02070309020205020404" pitchFamily="49" charset="0"/>
              </a:rPr>
              <a:t>−20 </a:t>
            </a:r>
            <a:r>
              <a:rPr lang="et-EE" sz="1400" dirty="0">
                <a:solidFill>
                  <a:schemeClr val="bg1"/>
                </a:solidFill>
                <a:highlight>
                  <a:srgbClr val="D8DFE3"/>
                </a:highlight>
                <a:latin typeface="Courier New" panose="02070309020205020404" pitchFamily="49" charset="0"/>
                <a:cs typeface="Courier New" panose="02070309020205020404" pitchFamily="49" charset="0"/>
              </a:rPr>
              <a:t>m/m</a:t>
            </a:r>
            <a:endParaRPr lang="LID4096" sz="1400" dirty="0">
              <a:solidFill>
                <a:schemeClr val="bg1"/>
              </a:solidFill>
              <a:highlight>
                <a:srgbClr val="D8DFE3"/>
              </a:highlight>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B7D864D7-4659-44D5-93C7-DADE89854019}"/>
              </a:ext>
            </a:extLst>
          </p:cNvPr>
          <p:cNvSpPr txBox="1"/>
          <p:nvPr/>
        </p:nvSpPr>
        <p:spPr>
          <a:xfrm>
            <a:off x="4046688" y="2681183"/>
            <a:ext cx="933775" cy="307777"/>
          </a:xfrm>
          <a:prstGeom prst="rect">
            <a:avLst/>
          </a:prstGeom>
          <a:solidFill>
            <a:schemeClr val="tx1"/>
          </a:solidFill>
          <a:ln>
            <a:solidFill>
              <a:schemeClr val="bg1"/>
            </a:solidFill>
            <a:prstDash val="dash"/>
          </a:ln>
        </p:spPr>
        <p:txBody>
          <a:bodyPr wrap="square" rtlCol="0">
            <a:spAutoFit/>
          </a:bodyPr>
          <a:lstStyle/>
          <a:p>
            <a:pPr algn="l"/>
            <a:r>
              <a:rPr lang="en-US" sz="1400" dirty="0">
                <a:solidFill>
                  <a:schemeClr val="bg1"/>
                </a:solidFill>
                <a:highlight>
                  <a:srgbClr val="D8DFE3"/>
                </a:highlight>
                <a:latin typeface="Courier New" panose="02070309020205020404" pitchFamily="49" charset="0"/>
                <a:cs typeface="Courier New" panose="02070309020205020404" pitchFamily="49" charset="0"/>
              </a:rPr>
              <a:t>TDI 1.0</a:t>
            </a:r>
            <a:endParaRPr lang="LID4096" sz="1400" dirty="0">
              <a:solidFill>
                <a:schemeClr val="bg1"/>
              </a:solidFill>
              <a:highlight>
                <a:srgbClr val="D8DFE3"/>
              </a:highlight>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A7027607-EC24-4EE7-885B-340442F6FB63}"/>
              </a:ext>
            </a:extLst>
          </p:cNvPr>
          <p:cNvSpPr/>
          <p:nvPr/>
        </p:nvSpPr>
        <p:spPr>
          <a:xfrm>
            <a:off x="4046688" y="3936097"/>
            <a:ext cx="933775" cy="348122"/>
          </a:xfrm>
          <a:prstGeom prst="rect">
            <a:avLst/>
          </a:prstGeom>
          <a:solidFill>
            <a:schemeClr val="tx1"/>
          </a:solidFill>
          <a:ln w="952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highlight>
                  <a:srgbClr val="D8DFE3"/>
                </a:highlight>
                <a:latin typeface="Courier New" panose="02070309020205020404" pitchFamily="49" charset="0"/>
                <a:cs typeface="Courier New" panose="02070309020205020404" pitchFamily="49" charset="0"/>
              </a:rPr>
              <a:t>TDI 2.0</a:t>
            </a:r>
            <a:endParaRPr lang="LID4096" sz="1400" dirty="0">
              <a:solidFill>
                <a:schemeClr val="bg1"/>
              </a:solidFill>
              <a:highlight>
                <a:srgbClr val="D8DFE3"/>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28808930"/>
      </p:ext>
    </p:extLst>
  </p:cSld>
  <p:clrMapOvr>
    <a:masterClrMapping/>
  </p:clrMapOvr>
  <mc:AlternateContent xmlns:mc="http://schemas.openxmlformats.org/markup-compatibility/2006" xmlns:p14="http://schemas.microsoft.com/office/powerpoint/2010/main">
    <mc:Choice Requires="p14">
      <p:transition spd="slow" p14:dur="2000" advTm="96214"/>
    </mc:Choice>
    <mc:Fallback xmlns="">
      <p:transition spd="slow" advTm="96214"/>
    </mc:Fallback>
  </mc:AlternateContent>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a:spAutoFit/>
      </a:bodyPr>
      <a:lstStyle>
        <a:defPPr algn="l">
          <a:defRPr sz="1400" dirty="0" smtClean="0">
            <a:solidFill>
              <a:srgbClr val="667982"/>
            </a:soli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872</Words>
  <Application>Microsoft Office PowerPoint</Application>
  <PresentationFormat>Widescreen</PresentationFormat>
  <Paragraphs>131</Paragraphs>
  <Slides>16</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Courier New</vt:lpstr>
      <vt:lpstr>Office Theme</vt:lpstr>
      <vt:lpstr>Testbed for Validating Second-Generation TDI and Clock Noise Correction for LISA</vt:lpstr>
      <vt:lpstr>PowerPoint Presentation</vt:lpstr>
      <vt:lpstr>The LISA Satellites</vt:lpstr>
      <vt:lpstr>LISA Interferometric Metrology System</vt:lpstr>
      <vt:lpstr>LISA Interferometric Metrology System</vt:lpstr>
      <vt:lpstr>LISA Interferometric Metrology System</vt:lpstr>
      <vt:lpstr>Laser Noise Reduction via TDI</vt:lpstr>
      <vt:lpstr>Clock Noise Reduction</vt:lpstr>
      <vt:lpstr>Previous Experiment</vt:lpstr>
      <vt:lpstr>miniLISA</vt:lpstr>
      <vt:lpstr>Current Status</vt:lpstr>
      <vt:lpstr>The Delay Line</vt:lpstr>
      <vt:lpstr>One-arm Phase Measurement</vt:lpstr>
      <vt:lpstr>PowerPoint Presentation</vt:lpstr>
      <vt:lpstr>Possible Additions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a Terramechanics-based Wheel-terrain Contact Model into a Multi-body Simulation Environment</dc:title>
  <dc:creator>Karin Kruuse</dc:creator>
  <cp:lastModifiedBy>kakruu</cp:lastModifiedBy>
  <cp:revision>193</cp:revision>
  <dcterms:created xsi:type="dcterms:W3CDTF">2023-08-26T08:59:13Z</dcterms:created>
  <dcterms:modified xsi:type="dcterms:W3CDTF">2025-07-09T14:29:13Z</dcterms:modified>
</cp:coreProperties>
</file>

<file path=docProps/thumbnail.jpeg>
</file>